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62" r:id="rId3"/>
    <p:sldId id="317" r:id="rId4"/>
    <p:sldId id="318" r:id="rId5"/>
    <p:sldId id="319" r:id="rId6"/>
    <p:sldId id="321"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6" r:id="rId20"/>
    <p:sldId id="337" r:id="rId21"/>
    <p:sldId id="335" r:id="rId22"/>
    <p:sldId id="338" r:id="rId23"/>
    <p:sldId id="322" r:id="rId24"/>
  </p:sldIdLst>
  <p:sldSz cx="12192000" cy="6858000"/>
  <p:notesSz cx="6858000" cy="9144000"/>
  <p:custDataLst>
    <p:tags r:id="rId25"/>
  </p:custData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8EF1"/>
    <a:srgbClr val="009579"/>
    <a:srgbClr val="5FDFB4"/>
    <a:srgbClr val="CDF5E8"/>
    <a:srgbClr val="590A06"/>
    <a:srgbClr val="40382D"/>
    <a:srgbClr val="F2F2F2"/>
    <a:srgbClr val="FFD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p:cViewPr varScale="1">
        <p:scale>
          <a:sx n="112" d="100"/>
          <a:sy n="112" d="100"/>
        </p:scale>
        <p:origin x="5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867FC-A8DE-BEB7-2309-ADCA07866EA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4B85DAD0-4459-FE55-CECB-B90C12D2C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93660F-B513-D89E-3576-4B88D2721097}"/>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B1571D67-05D4-40F3-A596-B31971CA820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0F4F99C-EC70-5C40-C5B7-8479F75E2796}"/>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3783173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1A361-5C18-6498-3353-2DF4A4261D5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FBA6CAE-87E8-2B95-49CD-67B2AB65F8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A343DC-D5DB-68F0-A3CB-6E8DF0D83C14}"/>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9B18F4E6-EE01-42E3-D654-75BA15C681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F697BF0-7C74-0A8B-B7EC-276F993A71B8}"/>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3556275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2FC3F77-EBFF-9CDA-9940-B87F4A539F7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15511C0-2287-DE9F-400B-A7DCE2D5E27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5E7372-80DE-6BC0-682F-AB54EF25CAA7}"/>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88680DEB-D5A7-76F3-4FC9-A79BF92BEA6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E7CD804-5A3C-6594-22F8-941FECCBB1FD}"/>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281049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C71948-1D70-C81A-D90B-6F5DD40F066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E83B3FA-BF34-9B88-F7A2-2664CC15FCE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7BB04C-53D9-2240-EFBB-03E5B4168E03}"/>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52E6789C-BF46-2BBB-306A-AA8A16DBBCD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072ED8-D00A-CE94-25F5-8515F3C92176}"/>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72303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BDF99-07FE-98E0-669A-06E2C48D09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23847A3-4ACC-0908-790B-8E5C10CA9B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EC98C58-1CBC-EF20-F770-D885D590223A}"/>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FF18368C-D8B9-6D4B-57A6-21EA11D21B8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A26A211-29B6-2EA7-7785-143598371218}"/>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3446801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322BBB-57E9-CC00-168E-0EDCF713B0B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5C986D1-489A-F637-C584-85EE0DD2C65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A6C9512-AB68-C18C-97AE-C94FF97A293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5EC1403-2C43-9EFA-9859-FEBA222EA64A}"/>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6" name="Marcador de pie de página 5">
            <a:extLst>
              <a:ext uri="{FF2B5EF4-FFF2-40B4-BE49-F238E27FC236}">
                <a16:creationId xmlns:a16="http://schemas.microsoft.com/office/drawing/2014/main" id="{A079F71A-5E48-5A6D-32BC-AA984216C3B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6642BCC-FC6F-7D4F-1548-44F4FAEA1ED3}"/>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108347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AA3E8A-6392-4937-1B6B-B6408F43AC9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58097CE-196A-CA0F-7949-C689C4672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997850D-DDCE-2B8F-F886-A925AFA063D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0AA7365-B339-74BB-17AC-78D1AFE73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E086C7C-18AD-222A-2EFF-AB30D9A066D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A152AEE7-79F3-5DD2-FA9C-EB2EAB3C7498}"/>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8" name="Marcador de pie de página 7">
            <a:extLst>
              <a:ext uri="{FF2B5EF4-FFF2-40B4-BE49-F238E27FC236}">
                <a16:creationId xmlns:a16="http://schemas.microsoft.com/office/drawing/2014/main" id="{69EF79DD-AEEE-F5CE-F2A2-AD118116DEB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32CD2A8-BD40-A64D-FB29-42D2CB50601D}"/>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414780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DAC91-67EB-D444-D6C1-509B11711C3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D35F173-A537-CFA8-9CEB-A70EAE64649A}"/>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4" name="Marcador de pie de página 3">
            <a:extLst>
              <a:ext uri="{FF2B5EF4-FFF2-40B4-BE49-F238E27FC236}">
                <a16:creationId xmlns:a16="http://schemas.microsoft.com/office/drawing/2014/main" id="{A32DB93C-BC82-4122-1972-F06E5C8F2466}"/>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BAC77BA-0944-742F-1582-328DC6079994}"/>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223012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945E1C4-6174-26B8-BD5E-BDCBAB7CEBCF}"/>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3" name="Marcador de pie de página 2">
            <a:extLst>
              <a:ext uri="{FF2B5EF4-FFF2-40B4-BE49-F238E27FC236}">
                <a16:creationId xmlns:a16="http://schemas.microsoft.com/office/drawing/2014/main" id="{D734D51A-9FE0-73DC-339A-AB18F8D080E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BA08305-8078-E9A9-D645-512AA096B528}"/>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4130852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D10F01-81DB-FAF2-7A28-667941ADA8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0F57EBD-4DFF-A354-AD9C-CB83FD6D9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5AC9778-1481-3414-D966-DDD4D4B41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A95F97-3D1A-4B0E-66FA-E1C4BC1ECA8B}"/>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6" name="Marcador de pie de página 5">
            <a:extLst>
              <a:ext uri="{FF2B5EF4-FFF2-40B4-BE49-F238E27FC236}">
                <a16:creationId xmlns:a16="http://schemas.microsoft.com/office/drawing/2014/main" id="{633523B4-6940-4754-AC34-96F68AB4D1A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644A464-A5F8-2727-FE7E-191C9CA95553}"/>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3833818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AEC7B-5DB1-3211-18A0-E7F4FE88732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0BB9676-7850-63F3-E0CB-42C9EA4C03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487C856-D660-42A4-4801-BC1AD05CE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30EE0A-E498-7145-6A6F-ED94302B696B}"/>
              </a:ext>
            </a:extLst>
          </p:cNvPr>
          <p:cNvSpPr>
            <a:spLocks noGrp="1"/>
          </p:cNvSpPr>
          <p:nvPr>
            <p:ph type="dt" sz="half" idx="10"/>
          </p:nvPr>
        </p:nvSpPr>
        <p:spPr/>
        <p:txBody>
          <a:bodyPr/>
          <a:lstStyle/>
          <a:p>
            <a:fld id="{20C7AFBE-F2C4-4925-8955-5790DBA5559D}" type="datetimeFigureOut">
              <a:rPr lang="es-CO" smtClean="0"/>
              <a:t>23/08/2025</a:t>
            </a:fld>
            <a:endParaRPr lang="es-CO"/>
          </a:p>
        </p:txBody>
      </p:sp>
      <p:sp>
        <p:nvSpPr>
          <p:cNvPr id="6" name="Marcador de pie de página 5">
            <a:extLst>
              <a:ext uri="{FF2B5EF4-FFF2-40B4-BE49-F238E27FC236}">
                <a16:creationId xmlns:a16="http://schemas.microsoft.com/office/drawing/2014/main" id="{F7B442C6-A743-8656-79F3-DCC6EE33934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BFBB10F-38A0-1C19-8034-6EAE8B2573C6}"/>
              </a:ext>
            </a:extLst>
          </p:cNvPr>
          <p:cNvSpPr>
            <a:spLocks noGrp="1"/>
          </p:cNvSpPr>
          <p:nvPr>
            <p:ph type="sldNum" sz="quarter" idx="12"/>
          </p:nvPr>
        </p:nvSpPr>
        <p:spPr/>
        <p:txBody>
          <a:bodyPr/>
          <a:lstStyle/>
          <a:p>
            <a:fld id="{2F2EB2F7-2FFB-4DD8-B77C-3FC4F01FFE5E}" type="slidenum">
              <a:rPr lang="es-CO" smtClean="0"/>
              <a:t>‹Nº›</a:t>
            </a:fld>
            <a:endParaRPr lang="es-CO"/>
          </a:p>
        </p:txBody>
      </p:sp>
    </p:spTree>
    <p:extLst>
      <p:ext uri="{BB962C8B-B14F-4D97-AF65-F5344CB8AC3E}">
        <p14:creationId xmlns:p14="http://schemas.microsoft.com/office/powerpoint/2010/main" val="143175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869A09-FEF3-311C-B2BB-C81FA0F20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8B04212-FCC9-4856-E626-1607418AD6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02E3369-AC7F-096E-2AA8-DA9FB14B6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7AFBE-F2C4-4925-8955-5790DBA5559D}" type="datetimeFigureOut">
              <a:rPr lang="es-CO" smtClean="0"/>
              <a:t>23/08/2025</a:t>
            </a:fld>
            <a:endParaRPr lang="es-CO"/>
          </a:p>
        </p:txBody>
      </p:sp>
      <p:sp>
        <p:nvSpPr>
          <p:cNvPr id="5" name="Marcador de pie de página 4">
            <a:extLst>
              <a:ext uri="{FF2B5EF4-FFF2-40B4-BE49-F238E27FC236}">
                <a16:creationId xmlns:a16="http://schemas.microsoft.com/office/drawing/2014/main" id="{C00568B0-646E-830F-43E3-53B516B50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DACDB0F-BB48-6B49-1F03-D4CC8E046E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EB2F7-2FFB-4DD8-B77C-3FC4F01FFE5E}" type="slidenum">
              <a:rPr lang="es-CO" smtClean="0"/>
              <a:t>‹Nº›</a:t>
            </a:fld>
            <a:endParaRPr lang="es-CO"/>
          </a:p>
        </p:txBody>
      </p:sp>
    </p:spTree>
    <p:extLst>
      <p:ext uri="{BB962C8B-B14F-4D97-AF65-F5344CB8AC3E}">
        <p14:creationId xmlns:p14="http://schemas.microsoft.com/office/powerpoint/2010/main" val="3963108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9.jfif"/><Relationship Id="rId4" Type="http://schemas.openxmlformats.org/officeDocument/2006/relationships/image" Target="../media/image38.jf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D7D6-C94B-33A0-66D5-1708A5CE85BB}"/>
            </a:ext>
          </a:extLst>
        </p:cNvPr>
        <p:cNvGrpSpPr/>
        <p:nvPr/>
      </p:nvGrpSpPr>
      <p:grpSpPr>
        <a:xfrm>
          <a:off x="0" y="0"/>
          <a:ext cx="0" cy="0"/>
          <a:chOff x="0" y="0"/>
          <a:chExt cx="0" cy="0"/>
        </a:xfrm>
      </p:grpSpPr>
      <p:pic>
        <p:nvPicPr>
          <p:cNvPr id="5" name="Picture 4" descr="A group of women looking at a computer&#10;&#10;Description automatically generated">
            <a:extLst>
              <a:ext uri="{FF2B5EF4-FFF2-40B4-BE49-F238E27FC236}">
                <a16:creationId xmlns:a16="http://schemas.microsoft.com/office/drawing/2014/main" id="{FD60101D-D15C-8B23-546F-489FF7B89CC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67CCCE5D-B55F-9AED-DADC-103BB5E5180E}"/>
              </a:ext>
            </a:extLst>
          </p:cNvPr>
          <p:cNvSpPr txBox="1"/>
          <p:nvPr/>
        </p:nvSpPr>
        <p:spPr>
          <a:xfrm>
            <a:off x="893435" y="1523943"/>
            <a:ext cx="5599866" cy="707886"/>
          </a:xfrm>
          <a:prstGeom prst="rect">
            <a:avLst/>
          </a:prstGeom>
          <a:noFill/>
        </p:spPr>
        <p:txBody>
          <a:bodyPr wrap="none" rtlCol="0">
            <a:spAutoFit/>
          </a:bodyPr>
          <a:lstStyle/>
          <a:p>
            <a:r>
              <a:rPr lang="es-CO" sz="2000" noProof="0" dirty="0">
                <a:solidFill>
                  <a:schemeClr val="bg1"/>
                </a:solidFill>
                <a:latin typeface="Arial" panose="020B0604020202020204" pitchFamily="34" charset="0"/>
                <a:ea typeface="Roboto" panose="02000000000000000000" pitchFamily="2" charset="0"/>
                <a:cs typeface="Arial" panose="020B0604020202020204" pitchFamily="34" charset="0"/>
              </a:rPr>
              <a:t>Proyecto final del curso de Inteligencia Artificial </a:t>
            </a:r>
          </a:p>
          <a:p>
            <a:r>
              <a:rPr lang="es-CO" sz="2000" noProof="0" dirty="0">
                <a:solidFill>
                  <a:schemeClr val="bg1"/>
                </a:solidFill>
                <a:latin typeface="Arial" panose="020B0604020202020204" pitchFamily="34" charset="0"/>
                <a:ea typeface="Roboto" panose="02000000000000000000" pitchFamily="2" charset="0"/>
                <a:cs typeface="Arial" panose="020B0604020202020204" pitchFamily="34" charset="0"/>
              </a:rPr>
              <a:t>Nivel Explorador. </a:t>
            </a:r>
          </a:p>
        </p:txBody>
      </p:sp>
      <p:sp>
        <p:nvSpPr>
          <p:cNvPr id="11" name="TextBox 10">
            <a:extLst>
              <a:ext uri="{FF2B5EF4-FFF2-40B4-BE49-F238E27FC236}">
                <a16:creationId xmlns:a16="http://schemas.microsoft.com/office/drawing/2014/main" id="{D4E64793-6608-8EE6-0E92-288652D6CA7A}"/>
              </a:ext>
            </a:extLst>
          </p:cNvPr>
          <p:cNvSpPr txBox="1"/>
          <p:nvPr/>
        </p:nvSpPr>
        <p:spPr>
          <a:xfrm>
            <a:off x="893435" y="3605944"/>
            <a:ext cx="5314275" cy="646331"/>
          </a:xfrm>
          <a:prstGeom prst="rect">
            <a:avLst/>
          </a:prstGeom>
          <a:noFill/>
          <a:ln>
            <a:noFill/>
          </a:ln>
        </p:spPr>
        <p:txBody>
          <a:bodyPr wrap="none" rtlCol="0">
            <a:spAutoFit/>
          </a:bodyPr>
          <a:lstStyle/>
          <a:p>
            <a:r>
              <a:rPr lang="es-CO" b="1" noProof="0" dirty="0">
                <a:solidFill>
                  <a:schemeClr val="bg1"/>
                </a:solidFill>
                <a:latin typeface="Arial" panose="020B0604020202020204" pitchFamily="34" charset="0"/>
                <a:ea typeface="Roboto Black" panose="02000000000000000000" pitchFamily="2" charset="0"/>
                <a:cs typeface="Arial" panose="020B0604020202020204" pitchFamily="34" charset="0"/>
              </a:rPr>
              <a:t>Análisis Exploratorio de Datos </a:t>
            </a:r>
          </a:p>
          <a:p>
            <a:r>
              <a:rPr lang="es-CO" b="1" noProof="0" dirty="0">
                <a:solidFill>
                  <a:schemeClr val="bg1"/>
                </a:solidFill>
                <a:latin typeface="Arial" panose="020B0604020202020204" pitchFamily="34" charset="0"/>
                <a:ea typeface="Roboto Black" panose="02000000000000000000" pitchFamily="2" charset="0"/>
                <a:cs typeface="Arial" panose="020B0604020202020204" pitchFamily="34" charset="0"/>
              </a:rPr>
              <a:t>sobre energías renovables global - </a:t>
            </a:r>
            <a:r>
              <a:rPr lang="es-CO" b="1" dirty="0">
                <a:solidFill>
                  <a:schemeClr val="bg1"/>
                </a:solidFill>
                <a:latin typeface="Arial" panose="020B0604020202020204" pitchFamily="34" charset="0"/>
                <a:ea typeface="Roboto Black" panose="02000000000000000000" pitchFamily="2" charset="0"/>
                <a:cs typeface="Arial" panose="020B0604020202020204" pitchFamily="34" charset="0"/>
              </a:rPr>
              <a:t>(2000</a:t>
            </a:r>
            <a:r>
              <a:rPr lang="en-US" b="1" dirty="0">
                <a:solidFill>
                  <a:schemeClr val="bg1"/>
                </a:solidFill>
                <a:latin typeface="Arial" panose="020B0604020202020204" pitchFamily="34" charset="0"/>
                <a:ea typeface="Roboto Black" panose="02000000000000000000" pitchFamily="2" charset="0"/>
                <a:cs typeface="Arial" panose="020B0604020202020204" pitchFamily="34" charset="0"/>
              </a:rPr>
              <a:t>-2020)</a:t>
            </a:r>
            <a:endParaRPr lang="es-CO" b="1" noProof="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pic>
        <p:nvPicPr>
          <p:cNvPr id="13" name="Graphic 12">
            <a:extLst>
              <a:ext uri="{FF2B5EF4-FFF2-40B4-BE49-F238E27FC236}">
                <a16:creationId xmlns:a16="http://schemas.microsoft.com/office/drawing/2014/main" id="{7B972161-FC61-E64E-5DBE-DC87A05D35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435" y="3583085"/>
            <a:ext cx="2715709" cy="45719"/>
          </a:xfrm>
          <a:prstGeom prst="rect">
            <a:avLst/>
          </a:prstGeom>
        </p:spPr>
      </p:pic>
      <p:sp>
        <p:nvSpPr>
          <p:cNvPr id="2" name="TextBox 1">
            <a:extLst>
              <a:ext uri="{FF2B5EF4-FFF2-40B4-BE49-F238E27FC236}">
                <a16:creationId xmlns:a16="http://schemas.microsoft.com/office/drawing/2014/main" id="{ABE9174A-FF5A-E63E-004B-437E1EA7F83A}"/>
              </a:ext>
            </a:extLst>
          </p:cNvPr>
          <p:cNvSpPr txBox="1"/>
          <p:nvPr/>
        </p:nvSpPr>
        <p:spPr>
          <a:xfrm>
            <a:off x="893435" y="2122627"/>
            <a:ext cx="6207967" cy="1569660"/>
          </a:xfrm>
          <a:prstGeom prst="rect">
            <a:avLst/>
          </a:prstGeom>
          <a:noFill/>
          <a:ln>
            <a:noFill/>
          </a:ln>
        </p:spPr>
        <p:txBody>
          <a:bodyPr wrap="square" rtlCol="0">
            <a:spAutoFit/>
          </a:bodyPr>
          <a:lstStyle/>
          <a:p>
            <a:r>
              <a:rPr lang="es-CO" sz="3200" b="1" noProof="0" dirty="0">
                <a:solidFill>
                  <a:schemeClr val="bg1"/>
                </a:solidFill>
                <a:latin typeface="Arial" panose="020B0604020202020204" pitchFamily="34" charset="0"/>
                <a:ea typeface="Roboto Black" panose="02000000000000000000" pitchFamily="2" charset="0"/>
                <a:cs typeface="Arial" panose="020B0604020202020204" pitchFamily="34" charset="0"/>
              </a:rPr>
              <a:t>Análisis Exploratorio de Datos sobre energías renovables global </a:t>
            </a:r>
            <a:r>
              <a:rPr lang="es-CO" sz="3200" b="1" dirty="0">
                <a:solidFill>
                  <a:schemeClr val="bg1"/>
                </a:solidFill>
                <a:latin typeface="Arial" panose="020B0604020202020204" pitchFamily="34" charset="0"/>
                <a:ea typeface="Roboto Black" panose="02000000000000000000" pitchFamily="2" charset="0"/>
                <a:cs typeface="Arial" panose="020B0604020202020204" pitchFamily="34" charset="0"/>
              </a:rPr>
              <a:t>(2000</a:t>
            </a:r>
            <a:r>
              <a:rPr lang="en-US" sz="3200" b="1" dirty="0">
                <a:solidFill>
                  <a:schemeClr val="bg1"/>
                </a:solidFill>
                <a:latin typeface="Arial" panose="020B0604020202020204" pitchFamily="34" charset="0"/>
                <a:ea typeface="Roboto Black" panose="02000000000000000000" pitchFamily="2" charset="0"/>
                <a:cs typeface="Arial" panose="020B0604020202020204" pitchFamily="34" charset="0"/>
              </a:rPr>
              <a:t>-2020)</a:t>
            </a:r>
            <a:endParaRPr lang="es-CO" sz="3200" b="1" noProof="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Tree>
    <p:custDataLst>
      <p:tags r:id="rId1"/>
    </p:custDataLst>
    <p:extLst>
      <p:ext uri="{BB962C8B-B14F-4D97-AF65-F5344CB8AC3E}">
        <p14:creationId xmlns:p14="http://schemas.microsoft.com/office/powerpoint/2010/main" val="1956282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5BC09-6563-ABF0-56A7-9D6840431370}"/>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47741C8-1DDD-B5B7-C5B7-A6D86FB88FB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225F2554-D2C2-E0E0-01A3-695011295DB4}"/>
              </a:ext>
            </a:extLst>
          </p:cNvPr>
          <p:cNvSpPr txBox="1"/>
          <p:nvPr/>
        </p:nvSpPr>
        <p:spPr>
          <a:xfrm>
            <a:off x="1485450" y="192567"/>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Matriz de correlación</a:t>
            </a: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900528F4-81E2-EB56-193A-7DB256F88EC2}"/>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Texto&#10;&#10;El contenido generado por IA puede ser incorrecto.">
            <a:extLst>
              <a:ext uri="{FF2B5EF4-FFF2-40B4-BE49-F238E27FC236}">
                <a16:creationId xmlns:a16="http://schemas.microsoft.com/office/drawing/2014/main" id="{F397A9D6-4399-C37C-E290-94D2CFF50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009" y="709438"/>
            <a:ext cx="3788315" cy="5220261"/>
          </a:xfrm>
          <a:prstGeom prst="rect">
            <a:avLst/>
          </a:prstGeom>
        </p:spPr>
      </p:pic>
      <p:pic>
        <p:nvPicPr>
          <p:cNvPr id="16" name="Imagen 15" descr="Imagen que contiene Gráfico">
            <a:extLst>
              <a:ext uri="{FF2B5EF4-FFF2-40B4-BE49-F238E27FC236}">
                <a16:creationId xmlns:a16="http://schemas.microsoft.com/office/drawing/2014/main" id="{C3F05632-EEEB-7045-957E-A9C2D177C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33" y="387412"/>
            <a:ext cx="4810088" cy="5864312"/>
          </a:xfrm>
          <a:prstGeom prst="rect">
            <a:avLst/>
          </a:prstGeom>
        </p:spPr>
      </p:pic>
    </p:spTree>
    <p:custDataLst>
      <p:tags r:id="rId1"/>
    </p:custDataLst>
    <p:extLst>
      <p:ext uri="{BB962C8B-B14F-4D97-AF65-F5344CB8AC3E}">
        <p14:creationId xmlns:p14="http://schemas.microsoft.com/office/powerpoint/2010/main" val="2718985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B5BAA-53FA-D218-0A2F-1E75AF8911FF}"/>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2787C1B-B53D-BC18-2979-C7700F1BFE4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24AB586D-512C-0B16-121A-52458ED25B06}"/>
              </a:ext>
            </a:extLst>
          </p:cNvPr>
          <p:cNvSpPr txBox="1"/>
          <p:nvPr/>
        </p:nvSpPr>
        <p:spPr>
          <a:xfrm>
            <a:off x="2729917" y="240778"/>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Matriz de correlación</a:t>
            </a: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7ED8BA32-BE94-CD65-F295-E6B43EA39844}"/>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descr="Imagen que contiene Calendario">
            <a:extLst>
              <a:ext uri="{FF2B5EF4-FFF2-40B4-BE49-F238E27FC236}">
                <a16:creationId xmlns:a16="http://schemas.microsoft.com/office/drawing/2014/main" id="{132D6D1C-CB5B-8C73-7D66-A32FE8D43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313" y="684733"/>
            <a:ext cx="6490225" cy="5488533"/>
          </a:xfrm>
          <a:prstGeom prst="rect">
            <a:avLst/>
          </a:prstGeom>
        </p:spPr>
      </p:pic>
    </p:spTree>
    <p:custDataLst>
      <p:tags r:id="rId1"/>
    </p:custDataLst>
    <p:extLst>
      <p:ext uri="{BB962C8B-B14F-4D97-AF65-F5344CB8AC3E}">
        <p14:creationId xmlns:p14="http://schemas.microsoft.com/office/powerpoint/2010/main" val="175891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35EA-EF80-8730-6840-B3317B446DB0}"/>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8EE875C-9F6D-8908-587A-A633E58BAD8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75A3D0B3-4BB5-B11E-33A2-4D8CEC5FC05E}"/>
              </a:ext>
            </a:extLst>
          </p:cNvPr>
          <p:cNvSpPr txBox="1"/>
          <p:nvPr/>
        </p:nvSpPr>
        <p:spPr>
          <a:xfrm>
            <a:off x="2729917" y="240778"/>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Tendencia de generación de energía</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298EFB95-C6C6-DDC1-E4C1-CD176F0D6113}"/>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Texto">
            <a:extLst>
              <a:ext uri="{FF2B5EF4-FFF2-40B4-BE49-F238E27FC236}">
                <a16:creationId xmlns:a16="http://schemas.microsoft.com/office/drawing/2014/main" id="{5FC068E4-7C6E-42A6-B293-79A621F9A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128" y="887109"/>
            <a:ext cx="4881108" cy="4709567"/>
          </a:xfrm>
          <a:prstGeom prst="rect">
            <a:avLst/>
          </a:prstGeom>
        </p:spPr>
      </p:pic>
      <p:pic>
        <p:nvPicPr>
          <p:cNvPr id="9" name="Imagen 8" descr="Gráfico, Gráfico de líneas">
            <a:extLst>
              <a:ext uri="{FF2B5EF4-FFF2-40B4-BE49-F238E27FC236}">
                <a16:creationId xmlns:a16="http://schemas.microsoft.com/office/drawing/2014/main" id="{C6A0FF36-C469-879B-6457-C12919243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127887"/>
            <a:ext cx="5731619" cy="4273321"/>
          </a:xfrm>
          <a:prstGeom prst="rect">
            <a:avLst/>
          </a:prstGeom>
        </p:spPr>
      </p:pic>
    </p:spTree>
    <p:custDataLst>
      <p:tags r:id="rId1"/>
    </p:custDataLst>
    <p:extLst>
      <p:ext uri="{BB962C8B-B14F-4D97-AF65-F5344CB8AC3E}">
        <p14:creationId xmlns:p14="http://schemas.microsoft.com/office/powerpoint/2010/main" val="265788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93D83-B066-251A-2B4C-A52F2FCEF971}"/>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356F3AF-97BE-46BD-5404-E9D2E8E6EBD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FB4107C2-4E60-679D-F924-200D7ACEF866}"/>
              </a:ext>
            </a:extLst>
          </p:cNvPr>
          <p:cNvSpPr txBox="1"/>
          <p:nvPr/>
        </p:nvSpPr>
        <p:spPr>
          <a:xfrm>
            <a:off x="2729917" y="240778"/>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Diagrama de barras</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8B8F2739-CBC6-D473-4931-EDC522BC11DE}"/>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descr="Texto&#10;&#10;El contenido generado por IA puede ser incorrecto.">
            <a:extLst>
              <a:ext uri="{FF2B5EF4-FFF2-40B4-BE49-F238E27FC236}">
                <a16:creationId xmlns:a16="http://schemas.microsoft.com/office/drawing/2014/main" id="{EE976004-9D01-3A16-C3A7-5D0030228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165" y="887109"/>
            <a:ext cx="5802835" cy="4671931"/>
          </a:xfrm>
          <a:prstGeom prst="rect">
            <a:avLst/>
          </a:prstGeom>
        </p:spPr>
      </p:pic>
      <p:pic>
        <p:nvPicPr>
          <p:cNvPr id="10" name="Imagen 9" descr="Gráfico, Histograma&#10;&#10;El contenido generado por IA puede ser incorrecto.">
            <a:extLst>
              <a:ext uri="{FF2B5EF4-FFF2-40B4-BE49-F238E27FC236}">
                <a16:creationId xmlns:a16="http://schemas.microsoft.com/office/drawing/2014/main" id="{73C612B5-2CAC-25BB-DE79-E3AC4C1BA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988" y="1127887"/>
            <a:ext cx="5497205" cy="4105508"/>
          </a:xfrm>
          <a:prstGeom prst="rect">
            <a:avLst/>
          </a:prstGeom>
        </p:spPr>
      </p:pic>
    </p:spTree>
    <p:custDataLst>
      <p:tags r:id="rId1"/>
    </p:custDataLst>
    <p:extLst>
      <p:ext uri="{BB962C8B-B14F-4D97-AF65-F5344CB8AC3E}">
        <p14:creationId xmlns:p14="http://schemas.microsoft.com/office/powerpoint/2010/main" val="315650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271A3-C88B-36A7-4FE6-5D4FF0E79D07}"/>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1BA67DC-7FE0-7CC5-948A-42799BCE667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F1ABAEDD-2670-81A5-EB72-E7BFAA31E498}"/>
              </a:ext>
            </a:extLst>
          </p:cNvPr>
          <p:cNvSpPr txBox="1"/>
          <p:nvPr/>
        </p:nvSpPr>
        <p:spPr>
          <a:xfrm>
            <a:off x="2729917" y="240778"/>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Evolución de energía generada por año</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BEFAE81D-B4A6-2361-4C14-CAC7D9FAB716}"/>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9" name="Imagen 8" descr="Texto">
            <a:extLst>
              <a:ext uri="{FF2B5EF4-FFF2-40B4-BE49-F238E27FC236}">
                <a16:creationId xmlns:a16="http://schemas.microsoft.com/office/drawing/2014/main" id="{ECF55DAB-60EF-52EE-0387-BEA1C2FB9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339" y="1127887"/>
            <a:ext cx="5907661" cy="4068061"/>
          </a:xfrm>
          <a:prstGeom prst="rect">
            <a:avLst/>
          </a:prstGeom>
        </p:spPr>
      </p:pic>
      <p:pic>
        <p:nvPicPr>
          <p:cNvPr id="14" name="Imagen 13" descr="Gráfico, Gráfico de líneas">
            <a:extLst>
              <a:ext uri="{FF2B5EF4-FFF2-40B4-BE49-F238E27FC236}">
                <a16:creationId xmlns:a16="http://schemas.microsoft.com/office/drawing/2014/main" id="{81AF5CF2-A4C7-F78F-B047-6E7CBB44E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352" y="954391"/>
            <a:ext cx="5786181" cy="4635986"/>
          </a:xfrm>
          <a:prstGeom prst="rect">
            <a:avLst/>
          </a:prstGeom>
        </p:spPr>
      </p:pic>
    </p:spTree>
    <p:custDataLst>
      <p:tags r:id="rId1"/>
    </p:custDataLst>
    <p:extLst>
      <p:ext uri="{BB962C8B-B14F-4D97-AF65-F5344CB8AC3E}">
        <p14:creationId xmlns:p14="http://schemas.microsoft.com/office/powerpoint/2010/main" val="2030779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57D35-3380-ACC2-4488-8835D6F15BB5}"/>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C646855-8239-C7E5-95D5-090B81C2133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675D27-F308-7505-5679-E2F8E0CEDF79}"/>
              </a:ext>
            </a:extLst>
          </p:cNvPr>
          <p:cNvSpPr txBox="1"/>
          <p:nvPr/>
        </p:nvSpPr>
        <p:spPr>
          <a:xfrm>
            <a:off x="2920986" y="241030"/>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Evolución de energía generada por año</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8C460464-F94E-B6E7-72C1-33B01BF1CC4B}"/>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Texto&#10;&#10;El contenido generado por IA puede ser incorrecto.">
            <a:extLst>
              <a:ext uri="{FF2B5EF4-FFF2-40B4-BE49-F238E27FC236}">
                <a16:creationId xmlns:a16="http://schemas.microsoft.com/office/drawing/2014/main" id="{F082A99D-42F7-627E-07D4-88E31A67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62" y="760610"/>
            <a:ext cx="3461310" cy="5336779"/>
          </a:xfrm>
          <a:prstGeom prst="rect">
            <a:avLst/>
          </a:prstGeom>
        </p:spPr>
      </p:pic>
      <p:pic>
        <p:nvPicPr>
          <p:cNvPr id="8" name="Imagen 7" descr="Interfaz de usuario gráfica, Gráfico&#10;&#10;El contenido generado por IA puede ser incorrecto.">
            <a:extLst>
              <a:ext uri="{FF2B5EF4-FFF2-40B4-BE49-F238E27FC236}">
                <a16:creationId xmlns:a16="http://schemas.microsoft.com/office/drawing/2014/main" id="{2A515DEC-1DAC-5DC4-C115-7CBC95F9F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722" y="953458"/>
            <a:ext cx="6512665" cy="4827227"/>
          </a:xfrm>
          <a:prstGeom prst="rect">
            <a:avLst/>
          </a:prstGeom>
        </p:spPr>
      </p:pic>
    </p:spTree>
    <p:custDataLst>
      <p:tags r:id="rId1"/>
    </p:custDataLst>
    <p:extLst>
      <p:ext uri="{BB962C8B-B14F-4D97-AF65-F5344CB8AC3E}">
        <p14:creationId xmlns:p14="http://schemas.microsoft.com/office/powerpoint/2010/main" val="335458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BE55D-4F58-1B34-449D-5FF11D1B18FA}"/>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1CEFCC5-9758-8565-4DBD-9E220948E9A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CC5DBD79-8F8B-5C2B-147B-D3FE68F7F77E}"/>
              </a:ext>
            </a:extLst>
          </p:cNvPr>
          <p:cNvSpPr txBox="1"/>
          <p:nvPr/>
        </p:nvSpPr>
        <p:spPr>
          <a:xfrm>
            <a:off x="2920986" y="241030"/>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Energía renovable en Latinoamérica</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F78CC734-1FA1-BD3C-F946-33435E053C0B}"/>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14" name="Imagen 13" descr="Gráfico, Gráfico de líneas">
            <a:extLst>
              <a:ext uri="{FF2B5EF4-FFF2-40B4-BE49-F238E27FC236}">
                <a16:creationId xmlns:a16="http://schemas.microsoft.com/office/drawing/2014/main" id="{4C497722-8D53-EFF4-36D3-AA5989EBD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972" y="1497723"/>
            <a:ext cx="6094638" cy="3633342"/>
          </a:xfrm>
          <a:prstGeom prst="rect">
            <a:avLst/>
          </a:prstGeom>
        </p:spPr>
      </p:pic>
      <p:pic>
        <p:nvPicPr>
          <p:cNvPr id="16" name="Imagen 15" descr="Texto&#10;&#10;El contenido generado por IA puede ser incorrecto.">
            <a:extLst>
              <a:ext uri="{FF2B5EF4-FFF2-40B4-BE49-F238E27FC236}">
                <a16:creationId xmlns:a16="http://schemas.microsoft.com/office/drawing/2014/main" id="{A585298B-4FF6-40A0-E8E2-47AF37E2B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394" y="724000"/>
            <a:ext cx="4971578" cy="5409999"/>
          </a:xfrm>
          <a:prstGeom prst="rect">
            <a:avLst/>
          </a:prstGeom>
        </p:spPr>
      </p:pic>
    </p:spTree>
    <p:custDataLst>
      <p:tags r:id="rId1"/>
    </p:custDataLst>
    <p:extLst>
      <p:ext uri="{BB962C8B-B14F-4D97-AF65-F5344CB8AC3E}">
        <p14:creationId xmlns:p14="http://schemas.microsoft.com/office/powerpoint/2010/main" val="97409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021-0D0F-D9D0-48E9-0E663CE97374}"/>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3928B67D-A7E2-6B80-E5FA-7F5D1961BDE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DC55A139-DD98-20BA-797B-6147476B8F8B}"/>
              </a:ext>
            </a:extLst>
          </p:cNvPr>
          <p:cNvSpPr txBox="1"/>
          <p:nvPr/>
        </p:nvSpPr>
        <p:spPr>
          <a:xfrm>
            <a:off x="2920986" y="241030"/>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Energía renovable en Latinoamérica</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70F78072-C5B5-20D8-6F8F-A1DFE7394F58}"/>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Interfaz de usuario gráfica, Gráfico">
            <a:extLst>
              <a:ext uri="{FF2B5EF4-FFF2-40B4-BE49-F238E27FC236}">
                <a16:creationId xmlns:a16="http://schemas.microsoft.com/office/drawing/2014/main" id="{52C8FF96-9EA2-52A2-7801-8D293B506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423" y="617220"/>
            <a:ext cx="7751337" cy="5745338"/>
          </a:xfrm>
          <a:prstGeom prst="rect">
            <a:avLst/>
          </a:prstGeom>
        </p:spPr>
      </p:pic>
    </p:spTree>
    <p:custDataLst>
      <p:tags r:id="rId1"/>
    </p:custDataLst>
    <p:extLst>
      <p:ext uri="{BB962C8B-B14F-4D97-AF65-F5344CB8AC3E}">
        <p14:creationId xmlns:p14="http://schemas.microsoft.com/office/powerpoint/2010/main" val="638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26C1-C42A-8A5C-9292-286DE471150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3D2E756D-86F6-F986-6770-77474703F49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52F0CAAC-9231-6B7D-4B9B-1B5FCADE656D}"/>
              </a:ext>
            </a:extLst>
          </p:cNvPr>
          <p:cNvSpPr txBox="1"/>
          <p:nvPr/>
        </p:nvSpPr>
        <p:spPr>
          <a:xfrm>
            <a:off x="2920986" y="241030"/>
            <a:ext cx="6094638" cy="646331"/>
          </a:xfrm>
          <a:prstGeom prst="rect">
            <a:avLst/>
          </a:prstGeom>
          <a:noFill/>
        </p:spPr>
        <p:txBody>
          <a:bodyPr wrap="square">
            <a:spAutoFit/>
          </a:bodyPr>
          <a:lstStyle/>
          <a:p>
            <a:pPr algn="ctr"/>
            <a:r>
              <a:rPr lang="es-CO" sz="1800" b="1" noProof="0" dirty="0" err="1">
                <a:solidFill>
                  <a:srgbClr val="A08EF1"/>
                </a:solidFill>
                <a:latin typeface="Arial" panose="020B0604020202020204" pitchFamily="34" charset="0"/>
                <a:ea typeface="Roboto Black" panose="02000000000000000000" pitchFamily="2" charset="0"/>
                <a:cs typeface="Arial" panose="020B0604020202020204" pitchFamily="34" charset="0"/>
              </a:rPr>
              <a:t>Boxplot</a:t>
            </a: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s</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4D92A9C6-B26F-D9AF-4A24-E3DF358F8119}"/>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descr="Texto&#10;&#10;El contenido generado por IA puede ser incorrecto.">
            <a:extLst>
              <a:ext uri="{FF2B5EF4-FFF2-40B4-BE49-F238E27FC236}">
                <a16:creationId xmlns:a16="http://schemas.microsoft.com/office/drawing/2014/main" id="{BEAA35F7-4E72-6BFD-16F4-E350F0E31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6" y="564195"/>
            <a:ext cx="6947146" cy="1691479"/>
          </a:xfrm>
          <a:prstGeom prst="rect">
            <a:avLst/>
          </a:prstGeom>
        </p:spPr>
      </p:pic>
      <p:pic>
        <p:nvPicPr>
          <p:cNvPr id="9" name="Imagen 8" descr="Gráfico&#10;&#10;El contenido generado por IA puede ser incorrecto.">
            <a:extLst>
              <a:ext uri="{FF2B5EF4-FFF2-40B4-BE49-F238E27FC236}">
                <a16:creationId xmlns:a16="http://schemas.microsoft.com/office/drawing/2014/main" id="{19C1FC3C-9A97-9841-5AA8-3408F2BD5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854" y="1507831"/>
            <a:ext cx="4523792" cy="4221778"/>
          </a:xfrm>
          <a:prstGeom prst="rect">
            <a:avLst/>
          </a:prstGeom>
        </p:spPr>
      </p:pic>
    </p:spTree>
    <p:custDataLst>
      <p:tags r:id="rId1"/>
    </p:custDataLst>
    <p:extLst>
      <p:ext uri="{BB962C8B-B14F-4D97-AF65-F5344CB8AC3E}">
        <p14:creationId xmlns:p14="http://schemas.microsoft.com/office/powerpoint/2010/main" val="2768309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C8CD1-6C13-E6B9-94DA-63AA9950B0C5}"/>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C1C5FA11-91AF-38C1-C139-F42BC7FDDA9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AC2AE81D-5195-78C9-C460-8EB99057451B}"/>
              </a:ext>
            </a:extLst>
          </p:cNvPr>
          <p:cNvSpPr txBox="1"/>
          <p:nvPr/>
        </p:nvSpPr>
        <p:spPr>
          <a:xfrm>
            <a:off x="2920986" y="241030"/>
            <a:ext cx="6094638" cy="646331"/>
          </a:xfrm>
          <a:prstGeom prst="rect">
            <a:avLst/>
          </a:prstGeom>
          <a:noFill/>
        </p:spPr>
        <p:txBody>
          <a:bodyPr wrap="square">
            <a:spAutoFit/>
          </a:bodyPr>
          <a:lstStyle/>
          <a:p>
            <a:pPr algn="ctr"/>
            <a:r>
              <a:rPr lang="es-CO" sz="1800" b="1" noProof="0" dirty="0" err="1">
                <a:solidFill>
                  <a:srgbClr val="A08EF1"/>
                </a:solidFill>
                <a:latin typeface="Arial" panose="020B0604020202020204" pitchFamily="34" charset="0"/>
                <a:ea typeface="Roboto Black" panose="02000000000000000000" pitchFamily="2" charset="0"/>
                <a:cs typeface="Arial" panose="020B0604020202020204" pitchFamily="34" charset="0"/>
              </a:rPr>
              <a:t>Model</a:t>
            </a: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o de regresión lineal</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C228F2CB-F0B4-85A5-9AF8-189E4EE8213C}"/>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Texto">
            <a:extLst>
              <a:ext uri="{FF2B5EF4-FFF2-40B4-BE49-F238E27FC236}">
                <a16:creationId xmlns:a16="http://schemas.microsoft.com/office/drawing/2014/main" id="{F123C22D-3340-0155-9AD4-77F208BE8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8" y="848847"/>
            <a:ext cx="7478162" cy="1170495"/>
          </a:xfrm>
          <a:prstGeom prst="rect">
            <a:avLst/>
          </a:prstGeom>
        </p:spPr>
      </p:pic>
      <p:pic>
        <p:nvPicPr>
          <p:cNvPr id="10" name="Imagen 9">
            <a:extLst>
              <a:ext uri="{FF2B5EF4-FFF2-40B4-BE49-F238E27FC236}">
                <a16:creationId xmlns:a16="http://schemas.microsoft.com/office/drawing/2014/main" id="{EF480082-8EB8-15B4-87D5-9DE36D743635}"/>
              </a:ext>
            </a:extLst>
          </p:cNvPr>
          <p:cNvPicPr>
            <a:picLocks noChangeAspect="1"/>
          </p:cNvPicPr>
          <p:nvPr/>
        </p:nvPicPr>
        <p:blipFill>
          <a:blip r:embed="rId5"/>
          <a:stretch>
            <a:fillRect/>
          </a:stretch>
        </p:blipFill>
        <p:spPr>
          <a:xfrm>
            <a:off x="627368" y="2355871"/>
            <a:ext cx="3057952" cy="1114581"/>
          </a:xfrm>
          <a:prstGeom prst="rect">
            <a:avLst/>
          </a:prstGeom>
        </p:spPr>
      </p:pic>
      <p:pic>
        <p:nvPicPr>
          <p:cNvPr id="12" name="Imagen 11">
            <a:extLst>
              <a:ext uri="{FF2B5EF4-FFF2-40B4-BE49-F238E27FC236}">
                <a16:creationId xmlns:a16="http://schemas.microsoft.com/office/drawing/2014/main" id="{C64C1CF8-76F7-D194-FF85-2F7D30A62DC6}"/>
              </a:ext>
            </a:extLst>
          </p:cNvPr>
          <p:cNvPicPr>
            <a:picLocks noChangeAspect="1"/>
          </p:cNvPicPr>
          <p:nvPr/>
        </p:nvPicPr>
        <p:blipFill>
          <a:blip r:embed="rId6"/>
          <a:stretch>
            <a:fillRect/>
          </a:stretch>
        </p:blipFill>
        <p:spPr>
          <a:xfrm>
            <a:off x="627368" y="3513436"/>
            <a:ext cx="4418504" cy="2228188"/>
          </a:xfrm>
          <a:prstGeom prst="rect">
            <a:avLst/>
          </a:prstGeom>
        </p:spPr>
      </p:pic>
      <p:pic>
        <p:nvPicPr>
          <p:cNvPr id="15" name="Imagen 14">
            <a:extLst>
              <a:ext uri="{FF2B5EF4-FFF2-40B4-BE49-F238E27FC236}">
                <a16:creationId xmlns:a16="http://schemas.microsoft.com/office/drawing/2014/main" id="{F2382F99-71AB-E86B-F7CD-EE1F132C0FBD}"/>
              </a:ext>
            </a:extLst>
          </p:cNvPr>
          <p:cNvPicPr>
            <a:picLocks noChangeAspect="1"/>
          </p:cNvPicPr>
          <p:nvPr/>
        </p:nvPicPr>
        <p:blipFill>
          <a:blip r:embed="rId7"/>
          <a:stretch>
            <a:fillRect/>
          </a:stretch>
        </p:blipFill>
        <p:spPr>
          <a:xfrm>
            <a:off x="627368" y="1864249"/>
            <a:ext cx="5988408" cy="366222"/>
          </a:xfrm>
          <a:prstGeom prst="rect">
            <a:avLst/>
          </a:prstGeom>
        </p:spPr>
      </p:pic>
    </p:spTree>
    <p:custDataLst>
      <p:tags r:id="rId1"/>
    </p:custDataLst>
    <p:extLst>
      <p:ext uri="{BB962C8B-B14F-4D97-AF65-F5344CB8AC3E}">
        <p14:creationId xmlns:p14="http://schemas.microsoft.com/office/powerpoint/2010/main" val="3854670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3FC2DA7B-E466-2533-7FD0-4C7517D22C3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BCB02B3E-CA97-4862-D109-DC7622B7334E}"/>
              </a:ext>
            </a:extLst>
          </p:cNvPr>
          <p:cNvSpPr txBox="1"/>
          <p:nvPr/>
        </p:nvSpPr>
        <p:spPr>
          <a:xfrm>
            <a:off x="3048680" y="387508"/>
            <a:ext cx="6094638" cy="369332"/>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Introducción</a:t>
            </a:r>
            <a:endParaRPr lang="es-CO" noProof="0" dirty="0">
              <a:solidFill>
                <a:srgbClr val="A08EF1"/>
              </a:solidFill>
            </a:endParaRPr>
          </a:p>
        </p:txBody>
      </p:sp>
      <p:sp>
        <p:nvSpPr>
          <p:cNvPr id="2" name="CuadroTexto 1">
            <a:extLst>
              <a:ext uri="{FF2B5EF4-FFF2-40B4-BE49-F238E27FC236}">
                <a16:creationId xmlns:a16="http://schemas.microsoft.com/office/drawing/2014/main" id="{68CBBE1A-3BA1-4CAA-957F-4AE1F849190C}"/>
              </a:ext>
            </a:extLst>
          </p:cNvPr>
          <p:cNvSpPr txBox="1"/>
          <p:nvPr/>
        </p:nvSpPr>
        <p:spPr>
          <a:xfrm>
            <a:off x="3743438" y="959871"/>
            <a:ext cx="4705122" cy="646331"/>
          </a:xfrm>
          <a:prstGeom prst="rect">
            <a:avLst/>
          </a:prstGeom>
          <a:noFill/>
        </p:spPr>
        <p:txBody>
          <a:bodyPr wrap="square" rtlCol="0">
            <a:spAutoFit/>
          </a:bodyPr>
          <a:lstStyle/>
          <a:p>
            <a:pPr algn="ctr"/>
            <a:r>
              <a:rPr lang="es-CO" b="1" noProof="0" dirty="0">
                <a:latin typeface="Arial" panose="020B0604020202020204" pitchFamily="34" charset="0"/>
                <a:cs typeface="Arial" panose="020B0604020202020204" pitchFamily="34" charset="0"/>
              </a:rPr>
              <a:t>Importancia del análisis de datos en el sector energético.</a:t>
            </a:r>
          </a:p>
        </p:txBody>
      </p:sp>
      <p:sp>
        <p:nvSpPr>
          <p:cNvPr id="4" name="CuadroTexto 3">
            <a:extLst>
              <a:ext uri="{FF2B5EF4-FFF2-40B4-BE49-F238E27FC236}">
                <a16:creationId xmlns:a16="http://schemas.microsoft.com/office/drawing/2014/main" id="{7F9EAC25-1C67-465B-88BC-75192499A8ED}"/>
              </a:ext>
            </a:extLst>
          </p:cNvPr>
          <p:cNvSpPr txBox="1"/>
          <p:nvPr/>
        </p:nvSpPr>
        <p:spPr>
          <a:xfrm>
            <a:off x="2187891" y="1809233"/>
            <a:ext cx="7816215" cy="2031325"/>
          </a:xfrm>
          <a:prstGeom prst="rect">
            <a:avLst/>
          </a:prstGeom>
          <a:noFill/>
        </p:spPr>
        <p:txBody>
          <a:bodyPr wrap="square" rtlCol="0">
            <a:spAutoFit/>
          </a:bodyPr>
          <a:lstStyle/>
          <a:p>
            <a:r>
              <a:rPr lang="es-CO" noProof="0" dirty="0"/>
              <a:t>Este proyecto busca comprender la evolución de energías renovables con el tiempo en el mundo mediante técnicas estadísticas y de visualización de datos, con el fin de identificar diferentes patrones, tendencias y diferentes características que llegan a generar un impacto significativo en nuestro entorno. </a:t>
            </a:r>
          </a:p>
          <a:p>
            <a:endParaRPr lang="es-CO" noProof="0" dirty="0"/>
          </a:p>
          <a:p>
            <a:r>
              <a:rPr lang="es-CO" noProof="0" dirty="0"/>
              <a:t>Adicionalmente se analiza y muestra la inversión en este tipo de energías a nivel global como en Latinoamérica</a:t>
            </a:r>
          </a:p>
        </p:txBody>
      </p:sp>
      <p:sp>
        <p:nvSpPr>
          <p:cNvPr id="7" name="AutoShape 2" descr="blob:https://web.whatsapp.com/2578f76a-eea3-4093-b34f-bfe0bc27529e">
            <a:extLst>
              <a:ext uri="{FF2B5EF4-FFF2-40B4-BE49-F238E27FC236}">
                <a16:creationId xmlns:a16="http://schemas.microsoft.com/office/drawing/2014/main" id="{BB22C221-0C52-4C9A-8E8F-87480518D9A2}"/>
              </a:ext>
            </a:extLst>
          </p:cNvPr>
          <p:cNvSpPr>
            <a:spLocks noChangeAspect="1" noChangeArrowheads="1"/>
          </p:cNvSpPr>
          <p:nvPr/>
        </p:nvSpPr>
        <p:spPr bwMode="auto">
          <a:xfrm>
            <a:off x="6807200" y="30095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noProof="0" dirty="0"/>
          </a:p>
        </p:txBody>
      </p:sp>
    </p:spTree>
    <p:custDataLst>
      <p:tags r:id="rId1"/>
    </p:custDataLst>
    <p:extLst>
      <p:ext uri="{BB962C8B-B14F-4D97-AF65-F5344CB8AC3E}">
        <p14:creationId xmlns:p14="http://schemas.microsoft.com/office/powerpoint/2010/main" val="403435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89FA0-C91E-0173-9C55-C80DE29A0E3F}"/>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CD96F10-CCE7-7F30-7A35-B750191CA1E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D4B1E0A5-A734-07B6-D3AB-F3B8933AC87A}"/>
              </a:ext>
            </a:extLst>
          </p:cNvPr>
          <p:cNvSpPr txBox="1"/>
          <p:nvPr/>
        </p:nvSpPr>
        <p:spPr>
          <a:xfrm>
            <a:off x="2920986" y="241030"/>
            <a:ext cx="6094638" cy="646331"/>
          </a:xfrm>
          <a:prstGeom prst="rect">
            <a:avLst/>
          </a:prstGeom>
          <a:noFill/>
        </p:spPr>
        <p:txBody>
          <a:bodyPr wrap="square">
            <a:spAutoFit/>
          </a:bodyPr>
          <a:lstStyle/>
          <a:p>
            <a:pPr algn="ctr"/>
            <a:r>
              <a:rPr lang="es-CO" sz="1800" b="1" noProof="0" dirty="0" err="1">
                <a:solidFill>
                  <a:srgbClr val="A08EF1"/>
                </a:solidFill>
                <a:latin typeface="Arial" panose="020B0604020202020204" pitchFamily="34" charset="0"/>
                <a:ea typeface="Roboto Black" panose="02000000000000000000" pitchFamily="2" charset="0"/>
                <a:cs typeface="Arial" panose="020B0604020202020204" pitchFamily="34" charset="0"/>
              </a:rPr>
              <a:t>Model</a:t>
            </a: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o de regresión lineal</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2530CD2E-BDE7-0893-6619-E709BFCF85E9}"/>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a:extLst>
              <a:ext uri="{FF2B5EF4-FFF2-40B4-BE49-F238E27FC236}">
                <a16:creationId xmlns:a16="http://schemas.microsoft.com/office/drawing/2014/main" id="{6DBBB360-FAEE-1CBF-3E88-F68D10A4F927}"/>
              </a:ext>
            </a:extLst>
          </p:cNvPr>
          <p:cNvPicPr>
            <a:picLocks noChangeAspect="1"/>
          </p:cNvPicPr>
          <p:nvPr/>
        </p:nvPicPr>
        <p:blipFill>
          <a:blip r:embed="rId4"/>
          <a:stretch>
            <a:fillRect/>
          </a:stretch>
        </p:blipFill>
        <p:spPr>
          <a:xfrm>
            <a:off x="341499" y="1128391"/>
            <a:ext cx="6039693" cy="1095528"/>
          </a:xfrm>
          <a:prstGeom prst="rect">
            <a:avLst/>
          </a:prstGeom>
        </p:spPr>
      </p:pic>
      <p:pic>
        <p:nvPicPr>
          <p:cNvPr id="9" name="Imagen 8">
            <a:extLst>
              <a:ext uri="{FF2B5EF4-FFF2-40B4-BE49-F238E27FC236}">
                <a16:creationId xmlns:a16="http://schemas.microsoft.com/office/drawing/2014/main" id="{7773E513-7453-C37E-C4EC-85C6BC025995}"/>
              </a:ext>
            </a:extLst>
          </p:cNvPr>
          <p:cNvPicPr>
            <a:picLocks noChangeAspect="1"/>
          </p:cNvPicPr>
          <p:nvPr/>
        </p:nvPicPr>
        <p:blipFill>
          <a:blip r:embed="rId5"/>
          <a:stretch>
            <a:fillRect/>
          </a:stretch>
        </p:blipFill>
        <p:spPr>
          <a:xfrm>
            <a:off x="341499" y="2419209"/>
            <a:ext cx="2505425" cy="1009791"/>
          </a:xfrm>
          <a:prstGeom prst="rect">
            <a:avLst/>
          </a:prstGeom>
        </p:spPr>
      </p:pic>
      <p:pic>
        <p:nvPicPr>
          <p:cNvPr id="13" name="Imagen 12">
            <a:extLst>
              <a:ext uri="{FF2B5EF4-FFF2-40B4-BE49-F238E27FC236}">
                <a16:creationId xmlns:a16="http://schemas.microsoft.com/office/drawing/2014/main" id="{54CDD934-F44D-A6C8-51C4-7A18F7962932}"/>
              </a:ext>
            </a:extLst>
          </p:cNvPr>
          <p:cNvPicPr>
            <a:picLocks noChangeAspect="1"/>
          </p:cNvPicPr>
          <p:nvPr/>
        </p:nvPicPr>
        <p:blipFill>
          <a:blip r:embed="rId6"/>
          <a:stretch>
            <a:fillRect/>
          </a:stretch>
        </p:blipFill>
        <p:spPr>
          <a:xfrm>
            <a:off x="341499" y="3790760"/>
            <a:ext cx="4839375" cy="1352739"/>
          </a:xfrm>
          <a:prstGeom prst="rect">
            <a:avLst/>
          </a:prstGeom>
        </p:spPr>
      </p:pic>
    </p:spTree>
    <p:custDataLst>
      <p:tags r:id="rId1"/>
    </p:custDataLst>
    <p:extLst>
      <p:ext uri="{BB962C8B-B14F-4D97-AF65-F5344CB8AC3E}">
        <p14:creationId xmlns:p14="http://schemas.microsoft.com/office/powerpoint/2010/main" val="2975680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CD76-1B1B-4910-E948-1F90825C1B5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C84E3DEE-29A8-DECD-F861-99446B7A3BD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38504C98-A2F0-3D5B-03AF-F993AC75D57F}"/>
              </a:ext>
            </a:extLst>
          </p:cNvPr>
          <p:cNvSpPr txBox="1"/>
          <p:nvPr/>
        </p:nvSpPr>
        <p:spPr>
          <a:xfrm>
            <a:off x="2920986" y="241030"/>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Modelo de </a:t>
            </a:r>
            <a:r>
              <a:rPr lang="es-CO" sz="1800" b="1" noProof="0" dirty="0" err="1">
                <a:solidFill>
                  <a:srgbClr val="A08EF1"/>
                </a:solidFill>
                <a:latin typeface="Arial" panose="020B0604020202020204" pitchFamily="34" charset="0"/>
                <a:ea typeface="Roboto Black" panose="02000000000000000000" pitchFamily="2" charset="0"/>
                <a:cs typeface="Arial" panose="020B0604020202020204" pitchFamily="34" charset="0"/>
              </a:rPr>
              <a:t>regresi</a:t>
            </a:r>
            <a:r>
              <a:rPr lang="es-CO" b="1" dirty="0" err="1">
                <a:solidFill>
                  <a:srgbClr val="A08EF1"/>
                </a:solidFill>
                <a:latin typeface="Arial" panose="020B0604020202020204" pitchFamily="34" charset="0"/>
                <a:ea typeface="Roboto Black" panose="02000000000000000000" pitchFamily="2" charset="0"/>
                <a:cs typeface="Arial" panose="020B0604020202020204" pitchFamily="34" charset="0"/>
              </a:rPr>
              <a:t>ón</a:t>
            </a: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 lineal</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D83AD8DD-BD67-777C-D9D1-A719899EEF00}"/>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4" name="Imagen 3" descr="Imagen que contiene Interfaz de usuario gráfica">
            <a:extLst>
              <a:ext uri="{FF2B5EF4-FFF2-40B4-BE49-F238E27FC236}">
                <a16:creationId xmlns:a16="http://schemas.microsoft.com/office/drawing/2014/main" id="{4E7044B9-DEC7-044D-26FA-F2A482F70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8212"/>
            <a:ext cx="6212793" cy="972437"/>
          </a:xfrm>
          <a:prstGeom prst="rect">
            <a:avLst/>
          </a:prstGeom>
        </p:spPr>
      </p:pic>
      <p:pic>
        <p:nvPicPr>
          <p:cNvPr id="10" name="Imagen 9" descr="Texto">
            <a:extLst>
              <a:ext uri="{FF2B5EF4-FFF2-40B4-BE49-F238E27FC236}">
                <a16:creationId xmlns:a16="http://schemas.microsoft.com/office/drawing/2014/main" id="{5B846E84-CC24-6902-091F-37FEE6C85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65480"/>
            <a:ext cx="6067514" cy="1741113"/>
          </a:xfrm>
          <a:prstGeom prst="rect">
            <a:avLst/>
          </a:prstGeom>
        </p:spPr>
      </p:pic>
      <p:pic>
        <p:nvPicPr>
          <p:cNvPr id="12" name="Imagen 11" descr="Gráfico, Gráfico de dispersión">
            <a:extLst>
              <a:ext uri="{FF2B5EF4-FFF2-40B4-BE49-F238E27FC236}">
                <a16:creationId xmlns:a16="http://schemas.microsoft.com/office/drawing/2014/main" id="{685115AC-0B52-8491-07ED-BCBA03BBB6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793" y="1318316"/>
            <a:ext cx="5593944" cy="3914098"/>
          </a:xfrm>
          <a:prstGeom prst="rect">
            <a:avLst/>
          </a:prstGeom>
        </p:spPr>
      </p:pic>
    </p:spTree>
    <p:custDataLst>
      <p:tags r:id="rId1"/>
    </p:custDataLst>
    <p:extLst>
      <p:ext uri="{BB962C8B-B14F-4D97-AF65-F5344CB8AC3E}">
        <p14:creationId xmlns:p14="http://schemas.microsoft.com/office/powerpoint/2010/main" val="612049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E32B3-D94A-A4D0-A230-C4D56A10291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9FEF00E-09B5-26BB-66E2-4D383983614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0CB502E-DAFC-9685-0A76-4BF5D8E75A01}"/>
              </a:ext>
            </a:extLst>
          </p:cNvPr>
          <p:cNvSpPr txBox="1"/>
          <p:nvPr/>
        </p:nvSpPr>
        <p:spPr>
          <a:xfrm>
            <a:off x="2920986" y="241030"/>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Métricas de evaluación </a:t>
            </a: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AB498BCD-F3A3-7692-7B84-7BF913496E51}"/>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a:extLst>
              <a:ext uri="{FF2B5EF4-FFF2-40B4-BE49-F238E27FC236}">
                <a16:creationId xmlns:a16="http://schemas.microsoft.com/office/drawing/2014/main" id="{C2B84364-DADF-19E0-53BB-60E101ABC457}"/>
              </a:ext>
            </a:extLst>
          </p:cNvPr>
          <p:cNvPicPr>
            <a:picLocks noChangeAspect="1"/>
          </p:cNvPicPr>
          <p:nvPr/>
        </p:nvPicPr>
        <p:blipFill>
          <a:blip r:embed="rId4"/>
          <a:stretch>
            <a:fillRect/>
          </a:stretch>
        </p:blipFill>
        <p:spPr>
          <a:xfrm>
            <a:off x="1152074" y="1313057"/>
            <a:ext cx="4565981" cy="2115943"/>
          </a:xfrm>
          <a:prstGeom prst="rect">
            <a:avLst/>
          </a:prstGeom>
        </p:spPr>
      </p:pic>
    </p:spTree>
    <p:custDataLst>
      <p:tags r:id="rId1"/>
    </p:custDataLst>
    <p:extLst>
      <p:ext uri="{BB962C8B-B14F-4D97-AF65-F5344CB8AC3E}">
        <p14:creationId xmlns:p14="http://schemas.microsoft.com/office/powerpoint/2010/main" val="1703131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7D89-7859-4CC1-5469-B0BAE501AFDF}"/>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FBD23F1-19E4-5946-F330-6E254871B53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9D34A500-5769-D654-1202-0B551652F9CD}"/>
              </a:ext>
            </a:extLst>
          </p:cNvPr>
          <p:cNvSpPr txBox="1"/>
          <p:nvPr/>
        </p:nvSpPr>
        <p:spPr>
          <a:xfrm>
            <a:off x="3048681" y="221783"/>
            <a:ext cx="6094638" cy="369332"/>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resultados</a:t>
            </a:r>
            <a:endParaRPr lang="es-CO" noProof="0" dirty="0">
              <a:solidFill>
                <a:srgbClr val="A08EF1"/>
              </a:solidFill>
            </a:endParaRPr>
          </a:p>
        </p:txBody>
      </p:sp>
      <p:pic>
        <p:nvPicPr>
          <p:cNvPr id="4" name="Imagen 3">
            <a:extLst>
              <a:ext uri="{FF2B5EF4-FFF2-40B4-BE49-F238E27FC236}">
                <a16:creationId xmlns:a16="http://schemas.microsoft.com/office/drawing/2014/main" id="{9A79268F-A8B2-448B-A638-C85F671AC03F}"/>
              </a:ext>
            </a:extLst>
          </p:cNvPr>
          <p:cNvPicPr>
            <a:picLocks noChangeAspect="1"/>
          </p:cNvPicPr>
          <p:nvPr/>
        </p:nvPicPr>
        <p:blipFill rotWithShape="1">
          <a:blip r:embed="rId4">
            <a:extLst>
              <a:ext uri="{28A0092B-C50C-407E-A947-70E740481C1C}">
                <a14:useLocalDpi xmlns:a14="http://schemas.microsoft.com/office/drawing/2010/main" val="0"/>
              </a:ext>
            </a:extLst>
          </a:blip>
          <a:srcRect l="50298"/>
          <a:stretch/>
        </p:blipFill>
        <p:spPr>
          <a:xfrm>
            <a:off x="7066029" y="1265023"/>
            <a:ext cx="4913869" cy="4327954"/>
          </a:xfrm>
          <a:prstGeom prst="rect">
            <a:avLst/>
          </a:prstGeom>
        </p:spPr>
      </p:pic>
      <p:pic>
        <p:nvPicPr>
          <p:cNvPr id="7" name="Imagen 6">
            <a:extLst>
              <a:ext uri="{FF2B5EF4-FFF2-40B4-BE49-F238E27FC236}">
                <a16:creationId xmlns:a16="http://schemas.microsoft.com/office/drawing/2014/main" id="{AC561633-B2C5-4545-9257-4D3EE7E80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55" y="831433"/>
            <a:ext cx="6755072" cy="4379150"/>
          </a:xfrm>
          <a:prstGeom prst="rect">
            <a:avLst/>
          </a:prstGeom>
        </p:spPr>
      </p:pic>
    </p:spTree>
    <p:custDataLst>
      <p:tags r:id="rId1"/>
    </p:custDataLst>
    <p:extLst>
      <p:ext uri="{BB962C8B-B14F-4D97-AF65-F5344CB8AC3E}">
        <p14:creationId xmlns:p14="http://schemas.microsoft.com/office/powerpoint/2010/main" val="339742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AF2DF-DA57-93DB-D07B-980B5319D8E7}"/>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335C4E73-6F6E-88B7-D1DC-C91A1B5975E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99F64620-9646-EA2C-621A-216D586FE649}"/>
              </a:ext>
            </a:extLst>
          </p:cNvPr>
          <p:cNvSpPr txBox="1"/>
          <p:nvPr/>
        </p:nvSpPr>
        <p:spPr>
          <a:xfrm>
            <a:off x="3048681" y="279791"/>
            <a:ext cx="6094638" cy="369332"/>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Planteamiento del problema</a:t>
            </a:r>
            <a:endParaRPr lang="es-CO" noProof="0" dirty="0">
              <a:solidFill>
                <a:srgbClr val="A08EF1"/>
              </a:solidFill>
            </a:endParaRPr>
          </a:p>
        </p:txBody>
      </p:sp>
      <p:sp>
        <p:nvSpPr>
          <p:cNvPr id="2" name="Rectángulo 1">
            <a:extLst>
              <a:ext uri="{FF2B5EF4-FFF2-40B4-BE49-F238E27FC236}">
                <a16:creationId xmlns:a16="http://schemas.microsoft.com/office/drawing/2014/main" id="{0495E785-D743-4C03-886C-B7101DEA91D5}"/>
              </a:ext>
            </a:extLst>
          </p:cNvPr>
          <p:cNvSpPr/>
          <p:nvPr/>
        </p:nvSpPr>
        <p:spPr>
          <a:xfrm>
            <a:off x="889000" y="902983"/>
            <a:ext cx="7122463" cy="369332"/>
          </a:xfrm>
          <a:prstGeom prst="rect">
            <a:avLst/>
          </a:prstGeom>
        </p:spPr>
        <p:txBody>
          <a:bodyPr wrap="none">
            <a:spAutoFit/>
          </a:bodyPr>
          <a:lstStyle/>
          <a:p>
            <a:r>
              <a:rPr lang="es-CO" noProof="0" dirty="0">
                <a:latin typeface="Arial" panose="020B0604020202020204" pitchFamily="34" charset="0"/>
                <a:cs typeface="Arial" panose="020B0604020202020204" pitchFamily="34" charset="0"/>
              </a:rPr>
              <a:t>¿Por qué es importante analizar la evolución de energía renovable?</a:t>
            </a:r>
          </a:p>
        </p:txBody>
      </p:sp>
      <p:sp>
        <p:nvSpPr>
          <p:cNvPr id="4" name="Rectángulo 3">
            <a:extLst>
              <a:ext uri="{FF2B5EF4-FFF2-40B4-BE49-F238E27FC236}">
                <a16:creationId xmlns:a16="http://schemas.microsoft.com/office/drawing/2014/main" id="{409B34FE-8A38-429C-8FD6-189E13438910}"/>
              </a:ext>
            </a:extLst>
          </p:cNvPr>
          <p:cNvSpPr/>
          <p:nvPr/>
        </p:nvSpPr>
        <p:spPr>
          <a:xfrm>
            <a:off x="2616200" y="1346208"/>
            <a:ext cx="9498445" cy="1200329"/>
          </a:xfrm>
          <a:prstGeom prst="rect">
            <a:avLst/>
          </a:prstGeom>
        </p:spPr>
        <p:txBody>
          <a:bodyPr wrap="square">
            <a:spAutoFit/>
          </a:bodyPr>
          <a:lstStyle/>
          <a:p>
            <a:pPr algn="r"/>
            <a:r>
              <a:rPr lang="es-CO" noProof="0" dirty="0"/>
              <a:t>El crecimiento de la energía renovable a nivel global representa un desafío, ya que la creciente demanda energética aún se cubre en gran parte con fuentes no renovables. Analizar estos datos nos permite ver la evolución que ha tenido el mundo en implementación de energía renovable y compararnos con países con mayor evolución </a:t>
            </a:r>
            <a:endParaRPr lang="es-CO" noProof="0"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54E07F84-839D-4970-8F0C-4A7EF673EB14}"/>
              </a:ext>
            </a:extLst>
          </p:cNvPr>
          <p:cNvPicPr>
            <a:picLocks noChangeAspect="1"/>
          </p:cNvPicPr>
          <p:nvPr/>
        </p:nvPicPr>
        <p:blipFill>
          <a:blip r:embed="rId4"/>
          <a:stretch>
            <a:fillRect/>
          </a:stretch>
        </p:blipFill>
        <p:spPr>
          <a:xfrm>
            <a:off x="1574800" y="2335069"/>
            <a:ext cx="5181600" cy="3460176"/>
          </a:xfrm>
          <a:prstGeom prst="rect">
            <a:avLst/>
          </a:prstGeom>
        </p:spPr>
      </p:pic>
    </p:spTree>
    <p:custDataLst>
      <p:tags r:id="rId1"/>
    </p:custDataLst>
    <p:extLst>
      <p:ext uri="{BB962C8B-B14F-4D97-AF65-F5344CB8AC3E}">
        <p14:creationId xmlns:p14="http://schemas.microsoft.com/office/powerpoint/2010/main" val="5561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FE67-4F5E-0909-9C28-EB473BE9A32D}"/>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4E1B251-CEDE-72F4-F613-FF70BF87AC2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2C1E3DBD-1757-E5D1-BE51-98E58E6B8425}"/>
              </a:ext>
            </a:extLst>
          </p:cNvPr>
          <p:cNvSpPr txBox="1"/>
          <p:nvPr/>
        </p:nvSpPr>
        <p:spPr>
          <a:xfrm>
            <a:off x="3048681" y="241691"/>
            <a:ext cx="6094638" cy="369332"/>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objetivo general y objetivos específicos </a:t>
            </a:r>
            <a:endParaRPr lang="es-CO" noProof="0" dirty="0">
              <a:solidFill>
                <a:srgbClr val="A08EF1"/>
              </a:solidFill>
            </a:endParaRPr>
          </a:p>
        </p:txBody>
      </p:sp>
      <p:sp>
        <p:nvSpPr>
          <p:cNvPr id="4" name="Rectángulo 3">
            <a:extLst>
              <a:ext uri="{FF2B5EF4-FFF2-40B4-BE49-F238E27FC236}">
                <a16:creationId xmlns:a16="http://schemas.microsoft.com/office/drawing/2014/main" id="{EA1F9C05-67DF-4FCF-8D01-040D27CD3B1F}"/>
              </a:ext>
            </a:extLst>
          </p:cNvPr>
          <p:cNvSpPr/>
          <p:nvPr/>
        </p:nvSpPr>
        <p:spPr>
          <a:xfrm>
            <a:off x="6007100" y="1674674"/>
            <a:ext cx="6096000" cy="2031325"/>
          </a:xfrm>
          <a:prstGeom prst="rect">
            <a:avLst/>
          </a:prstGeom>
        </p:spPr>
        <p:txBody>
          <a:bodyPr>
            <a:spAutoFit/>
          </a:bodyPr>
          <a:lstStyle/>
          <a:p>
            <a:r>
              <a:rPr lang="es-CO" b="1" noProof="0" dirty="0">
                <a:latin typeface="Arial" panose="020B0604020202020204" pitchFamily="34" charset="0"/>
                <a:cs typeface="Arial" panose="020B0604020202020204" pitchFamily="34" charset="0"/>
              </a:rPr>
              <a:t>Objetivos específicos:</a:t>
            </a:r>
            <a:endParaRPr lang="es-CO" noProof="0" dirty="0">
              <a:latin typeface="Arial" panose="020B0604020202020204" pitchFamily="34" charset="0"/>
              <a:cs typeface="Arial" panose="020B0604020202020204" pitchFamily="34" charset="0"/>
            </a:endParaRPr>
          </a:p>
          <a:p>
            <a:pPr>
              <a:buFont typeface="Arial" panose="020B0604020202020204" pitchFamily="34" charset="0"/>
              <a:buChar char="•"/>
            </a:pPr>
            <a:r>
              <a:rPr lang="es-CO" noProof="0" dirty="0">
                <a:latin typeface="Arial" panose="020B0604020202020204" pitchFamily="34" charset="0"/>
                <a:cs typeface="Arial" panose="020B0604020202020204" pitchFamily="34" charset="0"/>
              </a:rPr>
              <a:t>Limpiar y preparar los datos de evolución de energía renovable.</a:t>
            </a:r>
          </a:p>
          <a:p>
            <a:pPr>
              <a:buFont typeface="Arial" panose="020B0604020202020204" pitchFamily="34" charset="0"/>
              <a:buChar char="•"/>
            </a:pPr>
            <a:r>
              <a:rPr lang="es-CO" noProof="0" dirty="0">
                <a:latin typeface="Arial" panose="020B0604020202020204" pitchFamily="34" charset="0"/>
                <a:cs typeface="Arial" panose="020B0604020202020204" pitchFamily="34" charset="0"/>
              </a:rPr>
              <a:t>Realizar un análisis exploratorio detallado.</a:t>
            </a:r>
          </a:p>
          <a:p>
            <a:pPr>
              <a:buFont typeface="Arial" panose="020B0604020202020204" pitchFamily="34" charset="0"/>
              <a:buChar char="•"/>
            </a:pPr>
            <a:r>
              <a:rPr lang="es-CO" noProof="0" dirty="0">
                <a:latin typeface="Arial" panose="020B0604020202020204" pitchFamily="34" charset="0"/>
                <a:cs typeface="Arial" panose="020B0604020202020204" pitchFamily="34" charset="0"/>
              </a:rPr>
              <a:t>Detectar valores atípicos con técnicas estadísticas (IQR).</a:t>
            </a:r>
          </a:p>
          <a:p>
            <a:pPr>
              <a:buFont typeface="Arial" panose="020B0604020202020204" pitchFamily="34" charset="0"/>
              <a:buChar char="•"/>
            </a:pPr>
            <a:r>
              <a:rPr lang="es-CO" noProof="0" dirty="0">
                <a:latin typeface="Arial" panose="020B0604020202020204" pitchFamily="34" charset="0"/>
                <a:cs typeface="Arial" panose="020B0604020202020204" pitchFamily="34" charset="0"/>
              </a:rPr>
              <a:t>Identificar correlaciones entre las variables.</a:t>
            </a:r>
          </a:p>
          <a:p>
            <a:pPr>
              <a:buFont typeface="Arial" panose="020B0604020202020204" pitchFamily="34" charset="0"/>
              <a:buChar char="•"/>
            </a:pPr>
            <a:r>
              <a:rPr lang="es-CO" noProof="0" dirty="0">
                <a:latin typeface="Arial" panose="020B0604020202020204" pitchFamily="34" charset="0"/>
                <a:cs typeface="Arial" panose="020B0604020202020204" pitchFamily="34" charset="0"/>
              </a:rPr>
              <a:t>Proponer recomendaciones basadas en los hallazgos.</a:t>
            </a:r>
          </a:p>
        </p:txBody>
      </p:sp>
      <p:sp>
        <p:nvSpPr>
          <p:cNvPr id="5" name="Rectángulo 4">
            <a:extLst>
              <a:ext uri="{FF2B5EF4-FFF2-40B4-BE49-F238E27FC236}">
                <a16:creationId xmlns:a16="http://schemas.microsoft.com/office/drawing/2014/main" id="{11897B3D-C775-45C6-AEB1-562DED70509C}"/>
              </a:ext>
            </a:extLst>
          </p:cNvPr>
          <p:cNvSpPr/>
          <p:nvPr/>
        </p:nvSpPr>
        <p:spPr>
          <a:xfrm>
            <a:off x="177800" y="1674674"/>
            <a:ext cx="6096000" cy="1477328"/>
          </a:xfrm>
          <a:prstGeom prst="rect">
            <a:avLst/>
          </a:prstGeom>
        </p:spPr>
        <p:txBody>
          <a:bodyPr>
            <a:spAutoFit/>
          </a:bodyPr>
          <a:lstStyle/>
          <a:p>
            <a:r>
              <a:rPr lang="es-CO" b="1" noProof="0" dirty="0">
                <a:latin typeface="Arial" panose="020B0604020202020204" pitchFamily="34" charset="0"/>
                <a:cs typeface="Arial" panose="020B0604020202020204" pitchFamily="34" charset="0"/>
              </a:rPr>
              <a:t>Objetivo general:</a:t>
            </a:r>
            <a:br>
              <a:rPr lang="es-CO" noProof="0" dirty="0">
                <a:latin typeface="Arial" panose="020B0604020202020204" pitchFamily="34" charset="0"/>
                <a:cs typeface="Arial" panose="020B0604020202020204" pitchFamily="34" charset="0"/>
              </a:rPr>
            </a:br>
            <a:r>
              <a:rPr lang="es-CO" noProof="0" dirty="0">
                <a:latin typeface="Arial" panose="020B0604020202020204" pitchFamily="34" charset="0"/>
                <a:cs typeface="Arial" panose="020B0604020202020204" pitchFamily="34" charset="0"/>
              </a:rPr>
              <a:t>Analizar la evolución de energía renovable con el tiempo en el mundo registrada desde 2000 hasta el 2020 para detectar tendencias, valores atípicos y relaciones relevantes entre los datos</a:t>
            </a:r>
          </a:p>
        </p:txBody>
      </p:sp>
    </p:spTree>
    <p:custDataLst>
      <p:tags r:id="rId1"/>
    </p:custDataLst>
    <p:extLst>
      <p:ext uri="{BB962C8B-B14F-4D97-AF65-F5344CB8AC3E}">
        <p14:creationId xmlns:p14="http://schemas.microsoft.com/office/powerpoint/2010/main" val="332901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A271-E6EB-E4A1-2189-AE784C418E2C}"/>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300A7F80-B567-0B64-10DD-C7F38A46CC9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E90B4249-ED04-0453-12F1-E21CFD129839}"/>
              </a:ext>
            </a:extLst>
          </p:cNvPr>
          <p:cNvSpPr txBox="1"/>
          <p:nvPr/>
        </p:nvSpPr>
        <p:spPr>
          <a:xfrm>
            <a:off x="1098778" y="982517"/>
            <a:ext cx="6094638" cy="369332"/>
          </a:xfrm>
          <a:prstGeom prst="rect">
            <a:avLst/>
          </a:prstGeom>
          <a:noFill/>
        </p:spPr>
        <p:txBody>
          <a:bodyPr wrap="square">
            <a:spAutoFit/>
          </a:bodyPr>
          <a:lstStyle/>
          <a:p>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justificación </a:t>
            </a:r>
            <a:endParaRPr lang="es-CO" noProof="0" dirty="0">
              <a:solidFill>
                <a:srgbClr val="A08EF1"/>
              </a:solidFill>
            </a:endParaRPr>
          </a:p>
        </p:txBody>
      </p:sp>
      <p:sp>
        <p:nvSpPr>
          <p:cNvPr id="2" name="Rectángulo 1">
            <a:extLst>
              <a:ext uri="{FF2B5EF4-FFF2-40B4-BE49-F238E27FC236}">
                <a16:creationId xmlns:a16="http://schemas.microsoft.com/office/drawing/2014/main" id="{AAEA9A76-D495-4A0D-AE5A-1E20DC650965}"/>
              </a:ext>
            </a:extLst>
          </p:cNvPr>
          <p:cNvSpPr/>
          <p:nvPr/>
        </p:nvSpPr>
        <p:spPr>
          <a:xfrm>
            <a:off x="548708" y="1351849"/>
            <a:ext cx="6096000" cy="1477328"/>
          </a:xfrm>
          <a:prstGeom prst="rect">
            <a:avLst/>
          </a:prstGeom>
        </p:spPr>
        <p:txBody>
          <a:bodyPr>
            <a:spAutoFit/>
          </a:bodyPr>
          <a:lstStyle/>
          <a:p>
            <a:r>
              <a:rPr lang="es-CO" noProof="0" dirty="0">
                <a:latin typeface="Arial" panose="020B0604020202020204" pitchFamily="34" charset="0"/>
                <a:cs typeface="Arial" panose="020B0604020202020204" pitchFamily="34" charset="0"/>
              </a:rPr>
              <a:t>Este tipo de análisis permite al país y empresas del sector energético comprender mejor la dinámica de la evolución de energía renovable y tomar decisiones informadas para mejorar e implementar mas proyectos de energía renovable </a:t>
            </a:r>
          </a:p>
        </p:txBody>
      </p:sp>
      <p:pic>
        <p:nvPicPr>
          <p:cNvPr id="7" name="Imagen 6" descr="Gráfico, Gráfico de líneas">
            <a:extLst>
              <a:ext uri="{FF2B5EF4-FFF2-40B4-BE49-F238E27FC236}">
                <a16:creationId xmlns:a16="http://schemas.microsoft.com/office/drawing/2014/main" id="{466B3EFB-411A-884B-8387-80ECFAA1C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692" y="2348014"/>
            <a:ext cx="4970997" cy="3712517"/>
          </a:xfrm>
          <a:prstGeom prst="rect">
            <a:avLst/>
          </a:prstGeom>
        </p:spPr>
      </p:pic>
    </p:spTree>
    <p:custDataLst>
      <p:tags r:id="rId1"/>
    </p:custDataLst>
    <p:extLst>
      <p:ext uri="{BB962C8B-B14F-4D97-AF65-F5344CB8AC3E}">
        <p14:creationId xmlns:p14="http://schemas.microsoft.com/office/powerpoint/2010/main" val="71065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1C4EF-A4A0-3131-700D-7965270C080C}"/>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3EA17F8-F3F4-B2AE-7386-DB54197F58E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4DEF252C-A8DC-BFEC-56E3-730216CC02B6}"/>
              </a:ext>
            </a:extLst>
          </p:cNvPr>
          <p:cNvSpPr txBox="1"/>
          <p:nvPr/>
        </p:nvSpPr>
        <p:spPr>
          <a:xfrm>
            <a:off x="3048681" y="246497"/>
            <a:ext cx="6094638" cy="369332"/>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Metodología</a:t>
            </a:r>
          </a:p>
        </p:txBody>
      </p:sp>
      <p:sp>
        <p:nvSpPr>
          <p:cNvPr id="7" name="CuadroTexto 6">
            <a:extLst>
              <a:ext uri="{FF2B5EF4-FFF2-40B4-BE49-F238E27FC236}">
                <a16:creationId xmlns:a16="http://schemas.microsoft.com/office/drawing/2014/main" id="{4A852FA3-26BF-46A1-87BE-79B519717623}"/>
              </a:ext>
            </a:extLst>
          </p:cNvPr>
          <p:cNvSpPr txBox="1"/>
          <p:nvPr/>
        </p:nvSpPr>
        <p:spPr>
          <a:xfrm>
            <a:off x="1032619" y="848679"/>
            <a:ext cx="9428206" cy="1754326"/>
          </a:xfrm>
          <a:prstGeom prst="rect">
            <a:avLst/>
          </a:prstGeom>
          <a:noFill/>
        </p:spPr>
        <p:txBody>
          <a:bodyPr wrap="square" rtlCol="0">
            <a:spAutoFit/>
          </a:bodyPr>
          <a:lstStyle/>
          <a:p>
            <a:pPr marL="342900" indent="-342900">
              <a:buFont typeface="+mj-lt"/>
              <a:buAutoNum type="arabicPeriod"/>
            </a:pPr>
            <a:r>
              <a:rPr lang="es-CO" b="1" noProof="0" dirty="0"/>
              <a:t>Flujograma</a:t>
            </a:r>
            <a:r>
              <a:rPr lang="es-CO" noProof="0" dirty="0"/>
              <a:t>:</a:t>
            </a:r>
          </a:p>
          <a:p>
            <a:pPr marL="285750" indent="-285750">
              <a:buFont typeface="Arial" panose="020B0604020202020204" pitchFamily="34" charset="0"/>
              <a:buChar char="•"/>
            </a:pPr>
            <a:r>
              <a:rPr lang="es-CO" noProof="0" dirty="0"/>
              <a:t>Importación de datos</a:t>
            </a:r>
          </a:p>
          <a:p>
            <a:pPr marL="285750" indent="-285750">
              <a:buFont typeface="Arial" panose="020B0604020202020204" pitchFamily="34" charset="0"/>
              <a:buChar char="•"/>
            </a:pPr>
            <a:r>
              <a:rPr lang="es-CO" noProof="0" dirty="0"/>
              <a:t>Limpieza</a:t>
            </a:r>
          </a:p>
          <a:p>
            <a:pPr marL="285750" indent="-285750">
              <a:buFont typeface="Arial" panose="020B0604020202020204" pitchFamily="34" charset="0"/>
              <a:buChar char="•"/>
            </a:pPr>
            <a:r>
              <a:rPr lang="es-CO" noProof="0" dirty="0"/>
              <a:t>Exploración</a:t>
            </a:r>
          </a:p>
          <a:p>
            <a:pPr marL="285750" indent="-285750">
              <a:buFont typeface="Arial" panose="020B0604020202020204" pitchFamily="34" charset="0"/>
              <a:buChar char="•"/>
            </a:pPr>
            <a:r>
              <a:rPr lang="es-CO" noProof="0" dirty="0"/>
              <a:t>Visualización</a:t>
            </a:r>
          </a:p>
          <a:p>
            <a:pPr marL="285750" indent="-285750">
              <a:buFont typeface="Arial" panose="020B0604020202020204" pitchFamily="34" charset="0"/>
              <a:buChar char="•"/>
            </a:pPr>
            <a:r>
              <a:rPr lang="es-CO" noProof="0" dirty="0"/>
              <a:t>Análisis y Conclusión</a:t>
            </a:r>
          </a:p>
        </p:txBody>
      </p:sp>
      <p:sp>
        <p:nvSpPr>
          <p:cNvPr id="4" name="CuadroTexto 3">
            <a:extLst>
              <a:ext uri="{FF2B5EF4-FFF2-40B4-BE49-F238E27FC236}">
                <a16:creationId xmlns:a16="http://schemas.microsoft.com/office/drawing/2014/main" id="{C47EAC75-8B2A-0DD4-9930-9CE7AA71A31C}"/>
              </a:ext>
            </a:extLst>
          </p:cNvPr>
          <p:cNvSpPr txBox="1"/>
          <p:nvPr/>
        </p:nvSpPr>
        <p:spPr>
          <a:xfrm>
            <a:off x="1032619" y="2998789"/>
            <a:ext cx="9158785" cy="2308324"/>
          </a:xfrm>
          <a:prstGeom prst="rect">
            <a:avLst/>
          </a:prstGeom>
          <a:noFill/>
        </p:spPr>
        <p:txBody>
          <a:bodyPr wrap="square">
            <a:spAutoFit/>
          </a:bodyPr>
          <a:lstStyle/>
          <a:p>
            <a:r>
              <a:rPr lang="es-CO" b="1" noProof="0" dirty="0"/>
              <a:t>2.   Variables</a:t>
            </a:r>
            <a:r>
              <a:rPr lang="es-CO" noProof="0" dirty="0"/>
              <a:t> </a:t>
            </a:r>
            <a:r>
              <a:rPr lang="es-CO" b="1" noProof="0" dirty="0"/>
              <a:t>cuantitativas</a:t>
            </a:r>
            <a:r>
              <a:rPr lang="es-CO" noProof="0" dirty="0"/>
              <a:t>: </a:t>
            </a:r>
          </a:p>
          <a:p>
            <a:pPr marL="285750" indent="-285750">
              <a:buFont typeface="Arial" panose="020B0604020202020204" pitchFamily="34" charset="0"/>
              <a:buChar char="•"/>
            </a:pPr>
            <a:r>
              <a:rPr lang="es-CO" noProof="0" dirty="0"/>
              <a:t>Año</a:t>
            </a:r>
            <a:endParaRPr lang="es-CO" dirty="0"/>
          </a:p>
          <a:p>
            <a:pPr marL="285750" indent="-285750">
              <a:buFont typeface="Arial" panose="020B0604020202020204" pitchFamily="34" charset="0"/>
              <a:buChar char="•"/>
            </a:pPr>
            <a:r>
              <a:rPr lang="es-CO" noProof="0" dirty="0"/>
              <a:t>Acceso a la electricidad</a:t>
            </a:r>
            <a:endParaRPr lang="es-CO" dirty="0"/>
          </a:p>
          <a:p>
            <a:pPr marL="285750" indent="-285750">
              <a:buFont typeface="Arial" panose="020B0604020202020204" pitchFamily="34" charset="0"/>
              <a:buChar char="•"/>
            </a:pPr>
            <a:r>
              <a:rPr lang="es-CO" noProof="0" dirty="0"/>
              <a:t>Capacidad de generación eléctrica renovable per cápita </a:t>
            </a:r>
          </a:p>
          <a:p>
            <a:pPr marL="285750" indent="-285750">
              <a:buFont typeface="Arial" panose="020B0604020202020204" pitchFamily="34" charset="0"/>
              <a:buChar char="•"/>
            </a:pPr>
            <a:r>
              <a:rPr lang="es-CO" noProof="0" dirty="0"/>
              <a:t>Proporción de energía renovable en el consumo final total de energía (%)</a:t>
            </a:r>
          </a:p>
          <a:p>
            <a:pPr marL="285750" indent="-285750">
              <a:buFont typeface="Arial" panose="020B0604020202020204" pitchFamily="34" charset="0"/>
              <a:buChar char="•"/>
            </a:pPr>
            <a:r>
              <a:rPr lang="es-CO" noProof="0" dirty="0"/>
              <a:t>Electricidad proveniente de fuentes renovables (TWh)</a:t>
            </a:r>
          </a:p>
          <a:p>
            <a:pPr marL="285750" indent="-285750">
              <a:buFont typeface="Arial" panose="020B0604020202020204" pitchFamily="34" charset="0"/>
              <a:buChar char="•"/>
            </a:pPr>
            <a:r>
              <a:rPr lang="es-CO" noProof="0" dirty="0"/>
              <a:t>Electricidad de bajas emisiones de carbono (% de la electricidad)</a:t>
            </a:r>
          </a:p>
          <a:p>
            <a:pPr marL="285750" indent="-285750">
              <a:buFont typeface="Arial" panose="020B0604020202020204" pitchFamily="34" charset="0"/>
              <a:buChar char="•"/>
            </a:pPr>
            <a:r>
              <a:rPr lang="es-CO" noProof="0" dirty="0"/>
              <a:t>Consumo de energía primaria per cápita y otras</a:t>
            </a:r>
          </a:p>
        </p:txBody>
      </p:sp>
    </p:spTree>
    <p:custDataLst>
      <p:tags r:id="rId1"/>
    </p:custDataLst>
    <p:extLst>
      <p:ext uri="{BB962C8B-B14F-4D97-AF65-F5344CB8AC3E}">
        <p14:creationId xmlns:p14="http://schemas.microsoft.com/office/powerpoint/2010/main" val="98086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D9266-94D4-E379-CC47-59C0B75CC950}"/>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0B13922-F6E0-B8A9-3ADB-96175AA1241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5989C9C0-A9B9-E8DC-0C20-51067E8AB9C8}"/>
              </a:ext>
            </a:extLst>
          </p:cNvPr>
          <p:cNvSpPr txBox="1"/>
          <p:nvPr/>
        </p:nvSpPr>
        <p:spPr>
          <a:xfrm>
            <a:off x="3048681" y="241030"/>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Modelado de los datos </a:t>
            </a: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2886CC0C-C718-F310-77EC-67BE76CB359D}"/>
              </a:ext>
            </a:extLst>
          </p:cNvPr>
          <p:cNvSpPr txBox="1"/>
          <p:nvPr/>
        </p:nvSpPr>
        <p:spPr>
          <a:xfrm>
            <a:off x="1201003" y="1024931"/>
            <a:ext cx="7953232" cy="3970318"/>
          </a:xfrm>
          <a:prstGeom prst="rect">
            <a:avLst/>
          </a:prstGeom>
          <a:noFill/>
        </p:spPr>
        <p:txBody>
          <a:bodyPr wrap="square">
            <a:spAutoFit/>
          </a:bodyPr>
          <a:lstStyle/>
          <a:p>
            <a:endParaRPr lang="es-CO" noProof="0" dirty="0"/>
          </a:p>
          <a:p>
            <a:pPr marL="342900" indent="-342900">
              <a:buAutoNum type="arabicPeriod" startAt="3"/>
            </a:pPr>
            <a:r>
              <a:rPr lang="es-CO" b="1" noProof="0" dirty="0"/>
              <a:t>Análisis exploratorio (EDA)</a:t>
            </a:r>
          </a:p>
          <a:p>
            <a:r>
              <a:rPr lang="es-CO" noProof="0" dirty="0"/>
              <a:t>Cálculo de estadísticas descriptivas, visualización con histogramas y </a:t>
            </a:r>
            <a:r>
              <a:rPr lang="es-CO" noProof="0" dirty="0" err="1"/>
              <a:t>boxplots</a:t>
            </a:r>
            <a:r>
              <a:rPr lang="es-CO" noProof="0" dirty="0"/>
              <a:t>, análisis de correlaciones.</a:t>
            </a:r>
          </a:p>
          <a:p>
            <a:endParaRPr lang="es-CO" b="1" noProof="0" dirty="0"/>
          </a:p>
          <a:p>
            <a:r>
              <a:rPr lang="es-CO" b="1" noProof="0" dirty="0"/>
              <a:t>4.   Limpieza de datos</a:t>
            </a:r>
          </a:p>
          <a:p>
            <a:pPr marL="285750" indent="-285750">
              <a:buFont typeface="Arial" panose="020B0604020202020204" pitchFamily="34" charset="0"/>
              <a:buChar char="•"/>
            </a:pPr>
            <a:r>
              <a:rPr lang="es-CO" noProof="0" dirty="0"/>
              <a:t>Eliminación de duplicados</a:t>
            </a:r>
          </a:p>
          <a:p>
            <a:pPr marL="285750" indent="-285750">
              <a:buFont typeface="Arial" panose="020B0604020202020204" pitchFamily="34" charset="0"/>
              <a:buChar char="•"/>
            </a:pPr>
            <a:r>
              <a:rPr lang="es-CO" noProof="0" dirty="0"/>
              <a:t>Imputación de nulos con la media</a:t>
            </a:r>
          </a:p>
          <a:p>
            <a:pPr marL="285750" indent="-285750">
              <a:buFont typeface="Arial" panose="020B0604020202020204" pitchFamily="34" charset="0"/>
              <a:buChar char="•"/>
            </a:pPr>
            <a:r>
              <a:rPr lang="es-CO" noProof="0" dirty="0"/>
              <a:t>Normalización de nombres</a:t>
            </a:r>
          </a:p>
          <a:p>
            <a:pPr marL="285750" indent="-285750">
              <a:buFont typeface="Arial" panose="020B0604020202020204" pitchFamily="34" charset="0"/>
              <a:buChar char="•"/>
            </a:pPr>
            <a:r>
              <a:rPr lang="es-CO" noProof="0" dirty="0"/>
              <a:t>Detección de </a:t>
            </a:r>
            <a:r>
              <a:rPr lang="es-CO" noProof="0" dirty="0" err="1"/>
              <a:t>outliers</a:t>
            </a:r>
            <a:endParaRPr lang="es-CO" noProof="0" dirty="0"/>
          </a:p>
          <a:p>
            <a:pPr marL="285750" indent="-285750">
              <a:buFont typeface="Arial" panose="020B0604020202020204" pitchFamily="34" charset="0"/>
              <a:buChar char="•"/>
            </a:pPr>
            <a:endParaRPr lang="es-CO" dirty="0"/>
          </a:p>
          <a:p>
            <a:r>
              <a:rPr lang="es-CO" b="1" noProof="0" dirty="0"/>
              <a:t>5. </a:t>
            </a:r>
            <a:r>
              <a:rPr lang="es-CO" b="1" dirty="0"/>
              <a:t>Modelo de Regresión Lineal</a:t>
            </a:r>
          </a:p>
          <a:p>
            <a:pPr marL="285750" indent="-285750">
              <a:buFont typeface="Arial" panose="020B0604020202020204" pitchFamily="34" charset="0"/>
              <a:buChar char="•"/>
            </a:pPr>
            <a:r>
              <a:rPr lang="es-CO" dirty="0"/>
              <a:t>Apoyo de librerías como </a:t>
            </a:r>
            <a:r>
              <a:rPr lang="es-CO" dirty="0" err="1"/>
              <a:t>Scikit-Learn</a:t>
            </a:r>
            <a:r>
              <a:rPr lang="es-CO" dirty="0"/>
              <a:t> para manejar variables categóricas, modelos, estandarización y predicciones</a:t>
            </a:r>
          </a:p>
        </p:txBody>
      </p:sp>
    </p:spTree>
    <p:custDataLst>
      <p:tags r:id="rId1"/>
    </p:custDataLst>
    <p:extLst>
      <p:ext uri="{BB962C8B-B14F-4D97-AF65-F5344CB8AC3E}">
        <p14:creationId xmlns:p14="http://schemas.microsoft.com/office/powerpoint/2010/main" val="308157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64365-5947-B075-5CE1-97A645218BEB}"/>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7CA7657F-49A2-1A5A-8270-C2518A99649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9671442C-5117-F4D8-AF67-A1FB971107F5}"/>
              </a:ext>
            </a:extLst>
          </p:cNvPr>
          <p:cNvSpPr txBox="1"/>
          <p:nvPr/>
        </p:nvSpPr>
        <p:spPr>
          <a:xfrm>
            <a:off x="3048681" y="241030"/>
            <a:ext cx="6094638" cy="646331"/>
          </a:xfrm>
          <a:prstGeom prst="rect">
            <a:avLst/>
          </a:prstGeom>
          <a:noFill/>
        </p:spPr>
        <p:txBody>
          <a:bodyPr wrap="square">
            <a:spAutoFit/>
          </a:bodyPr>
          <a:lstStyle/>
          <a:p>
            <a:pPr algn="ctr"/>
            <a:r>
              <a:rPr lang="es-CO" b="1" dirty="0">
                <a:solidFill>
                  <a:srgbClr val="A08EF1"/>
                </a:solidFill>
                <a:latin typeface="Arial" panose="020B0604020202020204" pitchFamily="34" charset="0"/>
                <a:ea typeface="Roboto Black" panose="02000000000000000000" pitchFamily="2" charset="0"/>
                <a:cs typeface="Arial" panose="020B0604020202020204" pitchFamily="34" charset="0"/>
              </a:rPr>
              <a:t>Características del </a:t>
            </a:r>
            <a:r>
              <a:rPr lang="es-CO" b="1" dirty="0" err="1">
                <a:solidFill>
                  <a:srgbClr val="A08EF1"/>
                </a:solidFill>
                <a:latin typeface="Arial" panose="020B0604020202020204" pitchFamily="34" charset="0"/>
                <a:ea typeface="Roboto Black" panose="02000000000000000000" pitchFamily="2" charset="0"/>
                <a:cs typeface="Arial" panose="020B0604020202020204" pitchFamily="34" charset="0"/>
              </a:rPr>
              <a:t>dataset</a:t>
            </a:r>
            <a:endPar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endParaRP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540DB608-12EE-F889-566C-842D299F2B28}"/>
              </a:ext>
            </a:extLst>
          </p:cNvPr>
          <p:cNvSpPr txBox="1"/>
          <p:nvPr/>
        </p:nvSpPr>
        <p:spPr>
          <a:xfrm>
            <a:off x="1201003" y="1024931"/>
            <a:ext cx="7953232" cy="369332"/>
          </a:xfrm>
          <a:prstGeom prst="rect">
            <a:avLst/>
          </a:prstGeom>
          <a:noFill/>
        </p:spPr>
        <p:txBody>
          <a:bodyPr wrap="square">
            <a:spAutoFit/>
          </a:bodyPr>
          <a:lstStyle/>
          <a:p>
            <a:endParaRPr lang="es-CO" noProof="0" dirty="0"/>
          </a:p>
        </p:txBody>
      </p:sp>
      <p:pic>
        <p:nvPicPr>
          <p:cNvPr id="4" name="Imagen 3">
            <a:extLst>
              <a:ext uri="{FF2B5EF4-FFF2-40B4-BE49-F238E27FC236}">
                <a16:creationId xmlns:a16="http://schemas.microsoft.com/office/drawing/2014/main" id="{21F17D4C-388E-9F11-7893-401A3851025D}"/>
              </a:ext>
            </a:extLst>
          </p:cNvPr>
          <p:cNvPicPr>
            <a:picLocks noChangeAspect="1"/>
          </p:cNvPicPr>
          <p:nvPr/>
        </p:nvPicPr>
        <p:blipFill>
          <a:blip r:embed="rId4"/>
          <a:stretch>
            <a:fillRect/>
          </a:stretch>
        </p:blipFill>
        <p:spPr>
          <a:xfrm>
            <a:off x="1201003" y="887361"/>
            <a:ext cx="9234781" cy="4120730"/>
          </a:xfrm>
          <a:prstGeom prst="rect">
            <a:avLst/>
          </a:prstGeom>
        </p:spPr>
      </p:pic>
      <p:pic>
        <p:nvPicPr>
          <p:cNvPr id="8" name="Imagen 7">
            <a:extLst>
              <a:ext uri="{FF2B5EF4-FFF2-40B4-BE49-F238E27FC236}">
                <a16:creationId xmlns:a16="http://schemas.microsoft.com/office/drawing/2014/main" id="{BB65F10B-63CF-284F-6DFC-D93CACB5D983}"/>
              </a:ext>
            </a:extLst>
          </p:cNvPr>
          <p:cNvPicPr>
            <a:picLocks noChangeAspect="1"/>
          </p:cNvPicPr>
          <p:nvPr/>
        </p:nvPicPr>
        <p:blipFill>
          <a:blip r:embed="rId5"/>
          <a:stretch>
            <a:fillRect/>
          </a:stretch>
        </p:blipFill>
        <p:spPr>
          <a:xfrm>
            <a:off x="848329" y="5173899"/>
            <a:ext cx="10495342" cy="371088"/>
          </a:xfrm>
          <a:prstGeom prst="rect">
            <a:avLst/>
          </a:prstGeom>
        </p:spPr>
      </p:pic>
    </p:spTree>
    <p:custDataLst>
      <p:tags r:id="rId1"/>
    </p:custDataLst>
    <p:extLst>
      <p:ext uri="{BB962C8B-B14F-4D97-AF65-F5344CB8AC3E}">
        <p14:creationId xmlns:p14="http://schemas.microsoft.com/office/powerpoint/2010/main" val="1710315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C86BD-090F-08F4-FDF0-020A55556C5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94EC6FF9-0E25-3827-6AA0-E235F5D3AA1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A5155BEA-367B-9C47-E82C-A6141C74D499}"/>
              </a:ext>
            </a:extLst>
          </p:cNvPr>
          <p:cNvSpPr txBox="1"/>
          <p:nvPr/>
        </p:nvSpPr>
        <p:spPr>
          <a:xfrm>
            <a:off x="2662677" y="482060"/>
            <a:ext cx="6094638" cy="646331"/>
          </a:xfrm>
          <a:prstGeom prst="rect">
            <a:avLst/>
          </a:prstGeom>
          <a:noFill/>
        </p:spPr>
        <p:txBody>
          <a:bodyPr wrap="square">
            <a:spAutoFit/>
          </a:bodyPr>
          <a:lstStyle/>
          <a:p>
            <a:pPr algn="ctr"/>
            <a:r>
              <a:rPr lang="es-CO" sz="1800" b="1" noProof="0" dirty="0">
                <a:solidFill>
                  <a:srgbClr val="A08EF1"/>
                </a:solidFill>
                <a:latin typeface="Arial" panose="020B0604020202020204" pitchFamily="34" charset="0"/>
                <a:ea typeface="Roboto Black" panose="02000000000000000000" pitchFamily="2" charset="0"/>
                <a:cs typeface="Arial" panose="020B0604020202020204" pitchFamily="34" charset="0"/>
              </a:rPr>
              <a:t>Comprobación de valores nulos</a:t>
            </a:r>
          </a:p>
          <a:p>
            <a:pPr algn="ctr"/>
            <a:endParaRPr lang="es-CO" noProof="0" dirty="0">
              <a:solidFill>
                <a:srgbClr val="A08EF1"/>
              </a:solidFill>
            </a:endParaRPr>
          </a:p>
        </p:txBody>
      </p:sp>
      <p:sp>
        <p:nvSpPr>
          <p:cNvPr id="5" name="CuadroTexto 4">
            <a:extLst>
              <a:ext uri="{FF2B5EF4-FFF2-40B4-BE49-F238E27FC236}">
                <a16:creationId xmlns:a16="http://schemas.microsoft.com/office/drawing/2014/main" id="{D0D65EF6-B5BE-76ED-F133-3286B417F639}"/>
              </a:ext>
            </a:extLst>
          </p:cNvPr>
          <p:cNvSpPr txBox="1"/>
          <p:nvPr/>
        </p:nvSpPr>
        <p:spPr>
          <a:xfrm>
            <a:off x="556153" y="1128391"/>
            <a:ext cx="7953232" cy="369332"/>
          </a:xfrm>
          <a:prstGeom prst="rect">
            <a:avLst/>
          </a:prstGeom>
          <a:noFill/>
        </p:spPr>
        <p:txBody>
          <a:bodyPr wrap="square">
            <a:spAutoFit/>
          </a:bodyPr>
          <a:lstStyle/>
          <a:p>
            <a:endParaRPr lang="es-CO" noProof="0" dirty="0"/>
          </a:p>
        </p:txBody>
      </p:sp>
      <p:pic>
        <p:nvPicPr>
          <p:cNvPr id="7" name="Imagen 6">
            <a:extLst>
              <a:ext uri="{FF2B5EF4-FFF2-40B4-BE49-F238E27FC236}">
                <a16:creationId xmlns:a16="http://schemas.microsoft.com/office/drawing/2014/main" id="{A48C6CE5-1DF6-CD80-94B7-582C0859A962}"/>
              </a:ext>
            </a:extLst>
          </p:cNvPr>
          <p:cNvPicPr>
            <a:picLocks noChangeAspect="1"/>
          </p:cNvPicPr>
          <p:nvPr/>
        </p:nvPicPr>
        <p:blipFill>
          <a:blip r:embed="rId4"/>
          <a:stretch>
            <a:fillRect/>
          </a:stretch>
        </p:blipFill>
        <p:spPr>
          <a:xfrm>
            <a:off x="387366" y="1497723"/>
            <a:ext cx="5322630" cy="3630048"/>
          </a:xfrm>
          <a:prstGeom prst="rect">
            <a:avLst/>
          </a:prstGeom>
        </p:spPr>
      </p:pic>
      <p:pic>
        <p:nvPicPr>
          <p:cNvPr id="10" name="Imagen 9">
            <a:extLst>
              <a:ext uri="{FF2B5EF4-FFF2-40B4-BE49-F238E27FC236}">
                <a16:creationId xmlns:a16="http://schemas.microsoft.com/office/drawing/2014/main" id="{4CB68A92-9110-5D74-9366-47436E568E50}"/>
              </a:ext>
            </a:extLst>
          </p:cNvPr>
          <p:cNvPicPr>
            <a:picLocks noChangeAspect="1"/>
          </p:cNvPicPr>
          <p:nvPr/>
        </p:nvPicPr>
        <p:blipFill>
          <a:blip r:embed="rId5"/>
          <a:stretch>
            <a:fillRect/>
          </a:stretch>
        </p:blipFill>
        <p:spPr>
          <a:xfrm>
            <a:off x="6096000" y="1421086"/>
            <a:ext cx="5086714" cy="4015827"/>
          </a:xfrm>
          <a:prstGeom prst="rect">
            <a:avLst/>
          </a:prstGeom>
        </p:spPr>
      </p:pic>
    </p:spTree>
    <p:custDataLst>
      <p:tags r:id="rId1"/>
    </p:custDataLst>
    <p:extLst>
      <p:ext uri="{BB962C8B-B14F-4D97-AF65-F5344CB8AC3E}">
        <p14:creationId xmlns:p14="http://schemas.microsoft.com/office/powerpoint/2010/main" val="30518817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LINDO LINDO">
      <a:dk1>
        <a:sysClr val="windowText" lastClr="000000"/>
      </a:dk1>
      <a:lt1>
        <a:sysClr val="window" lastClr="FFFFFF"/>
      </a:lt1>
      <a:dk2>
        <a:srgbClr val="142F50"/>
      </a:dk2>
      <a:lt2>
        <a:srgbClr val="F9F8F3"/>
      </a:lt2>
      <a:accent1>
        <a:srgbClr val="38A4D4"/>
      </a:accent1>
      <a:accent2>
        <a:srgbClr val="F6F25C"/>
      </a:accent2>
      <a:accent3>
        <a:srgbClr val="FCA810"/>
      </a:accent3>
      <a:accent4>
        <a:srgbClr val="EF255F"/>
      </a:accent4>
      <a:accent5>
        <a:srgbClr val="22B183"/>
      </a:accent5>
      <a:accent6>
        <a:srgbClr val="8C54B6"/>
      </a:accent6>
      <a:hlink>
        <a:srgbClr val="39BCD2"/>
      </a:hlink>
      <a:folHlink>
        <a:srgbClr val="8963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TotalTime>
  <Words>489</Words>
  <Application>Microsoft Office PowerPoint</Application>
  <PresentationFormat>Panorámica</PresentationFormat>
  <Paragraphs>67</Paragraphs>
  <Slides>23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INTRODUCTORIO SEMANA 1</dc:title>
  <dc:creator>Ana Maria Salazar</dc:creator>
  <cp:lastModifiedBy>Juan Esteban Jimenez Daza</cp:lastModifiedBy>
  <cp:revision>61</cp:revision>
  <dcterms:created xsi:type="dcterms:W3CDTF">2024-01-29T20:34:43Z</dcterms:created>
  <dcterms:modified xsi:type="dcterms:W3CDTF">2025-08-23T13:05:15Z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D82F9886-3FD5-42EB-B509-1BFBAE8A1A25</vt:lpwstr>
  </property>
  <property fmtid="{D5CDD505-2E9C-101B-9397-08002B2CF9AE}" pid="3" name="ArticulatePath">
    <vt:lpwstr>Semana1_Videoclase_empaquesyembalajes_V3_David</vt:lpwstr>
  </property>
  <property fmtid="{D5CDD505-2E9C-101B-9397-08002B2CF9AE}" pid="4" name="MSIP_Label_fc111285-cafa-4fc9-8a9a-bd902089b24f_Enabled">
    <vt:lpwstr>true</vt:lpwstr>
  </property>
  <property fmtid="{D5CDD505-2E9C-101B-9397-08002B2CF9AE}" pid="5" name="MSIP_Label_fc111285-cafa-4fc9-8a9a-bd902089b24f_SetDate">
    <vt:lpwstr>2025-07-01T13:05:37Z</vt:lpwstr>
  </property>
  <property fmtid="{D5CDD505-2E9C-101B-9397-08002B2CF9AE}" pid="6" name="MSIP_Label_fc111285-cafa-4fc9-8a9a-bd902089b24f_Method">
    <vt:lpwstr>Privileged</vt:lpwstr>
  </property>
  <property fmtid="{D5CDD505-2E9C-101B-9397-08002B2CF9AE}" pid="7" name="MSIP_Label_fc111285-cafa-4fc9-8a9a-bd902089b24f_Name">
    <vt:lpwstr>Public</vt:lpwstr>
  </property>
  <property fmtid="{D5CDD505-2E9C-101B-9397-08002B2CF9AE}" pid="8" name="MSIP_Label_fc111285-cafa-4fc9-8a9a-bd902089b24f_SiteId">
    <vt:lpwstr>cbc2c381-2f2e-4d93-91d1-506c9316ace7</vt:lpwstr>
  </property>
  <property fmtid="{D5CDD505-2E9C-101B-9397-08002B2CF9AE}" pid="9" name="MSIP_Label_fc111285-cafa-4fc9-8a9a-bd902089b24f_ActionId">
    <vt:lpwstr>73fd4af2-d571-43c2-b053-cba03ebf9672</vt:lpwstr>
  </property>
  <property fmtid="{D5CDD505-2E9C-101B-9397-08002B2CF9AE}" pid="10" name="MSIP_Label_fc111285-cafa-4fc9-8a9a-bd902089b24f_ContentBits">
    <vt:lpwstr>0</vt:lpwstr>
  </property>
  <property fmtid="{D5CDD505-2E9C-101B-9397-08002B2CF9AE}" pid="11" name="MSIP_Label_fc111285-cafa-4fc9-8a9a-bd902089b24f_Tag">
    <vt:lpwstr>10, 0, 1, 1</vt:lpwstr>
  </property>
</Properties>
</file>